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64"/>
  </p:notesMasterIdLst>
  <p:sldIdLst>
    <p:sldId id="256" r:id="rId7"/>
    <p:sldId id="260" r:id="rId8"/>
    <p:sldId id="269" r:id="rId9"/>
    <p:sldId id="267" r:id="rId10"/>
    <p:sldId id="263" r:id="rId11"/>
    <p:sldId id="264" r:id="rId12"/>
    <p:sldId id="271" r:id="rId13"/>
    <p:sldId id="274" r:id="rId14"/>
    <p:sldId id="261" r:id="rId15"/>
    <p:sldId id="2576" r:id="rId16"/>
    <p:sldId id="2577" r:id="rId17"/>
    <p:sldId id="266" r:id="rId18"/>
    <p:sldId id="286" r:id="rId19"/>
    <p:sldId id="272" r:id="rId20"/>
    <p:sldId id="2578" r:id="rId21"/>
    <p:sldId id="284" r:id="rId22"/>
    <p:sldId id="2579" r:id="rId23"/>
    <p:sldId id="2580" r:id="rId24"/>
    <p:sldId id="2581" r:id="rId25"/>
    <p:sldId id="285" r:id="rId26"/>
    <p:sldId id="2583" r:id="rId27"/>
    <p:sldId id="273" r:id="rId28"/>
    <p:sldId id="291" r:id="rId29"/>
    <p:sldId id="292" r:id="rId30"/>
    <p:sldId id="289" r:id="rId31"/>
    <p:sldId id="2585" r:id="rId32"/>
    <p:sldId id="2588" r:id="rId33"/>
    <p:sldId id="2589" r:id="rId34"/>
    <p:sldId id="2590" r:id="rId35"/>
    <p:sldId id="2591" r:id="rId36"/>
    <p:sldId id="2584" r:id="rId37"/>
    <p:sldId id="2569" r:id="rId38"/>
    <p:sldId id="2575" r:id="rId39"/>
    <p:sldId id="268" r:id="rId40"/>
    <p:sldId id="279" r:id="rId41"/>
    <p:sldId id="277" r:id="rId42"/>
    <p:sldId id="281" r:id="rId43"/>
    <p:sldId id="282" r:id="rId44"/>
    <p:sldId id="280" r:id="rId45"/>
    <p:sldId id="283" r:id="rId46"/>
    <p:sldId id="2592" r:id="rId47"/>
    <p:sldId id="2593" r:id="rId48"/>
    <p:sldId id="295" r:id="rId49"/>
    <p:sldId id="2594" r:id="rId50"/>
    <p:sldId id="2596" r:id="rId51"/>
    <p:sldId id="2595" r:id="rId52"/>
    <p:sldId id="270" r:id="rId53"/>
    <p:sldId id="2597" r:id="rId54"/>
    <p:sldId id="2598" r:id="rId55"/>
    <p:sldId id="2599" r:id="rId56"/>
    <p:sldId id="2600" r:id="rId57"/>
    <p:sldId id="2601" r:id="rId58"/>
    <p:sldId id="2564" r:id="rId59"/>
    <p:sldId id="2602" r:id="rId60"/>
    <p:sldId id="275" r:id="rId61"/>
    <p:sldId id="2603" r:id="rId62"/>
    <p:sldId id="26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303C38"/>
    <a:srgbClr val="081319"/>
    <a:srgbClr val="3583D5"/>
    <a:srgbClr val="7B89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64" autoAdjust="0"/>
    <p:restoredTop sz="70912" autoAdjust="0"/>
  </p:normalViewPr>
  <p:slideViewPr>
    <p:cSldViewPr snapToGrid="0">
      <p:cViewPr>
        <p:scale>
          <a:sx n="126" d="100"/>
          <a:sy n="126" d="100"/>
        </p:scale>
        <p:origin x="-1704" y="-4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6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6794041F-71D4-4A06-8F0D-D22590844CAF}"/>
    <pc:docChg chg="modSld">
      <pc:chgData name="Rob Sewell" userId="c802df42025d5e1f" providerId="LiveId" clId="{6794041F-71D4-4A06-8F0D-D22590844CAF}" dt="2024-09-13T14:04:41.603" v="0" actId="729"/>
      <pc:docMkLst>
        <pc:docMk/>
      </pc:docMkLst>
      <pc:sldChg chg="mod modShow">
        <pc:chgData name="Rob Sewell" userId="c802df42025d5e1f" providerId="LiveId" clId="{6794041F-71D4-4A06-8F0D-D22590844CAF}" dt="2024-09-13T14:04:41.603" v="0" actId="729"/>
        <pc:sldMkLst>
          <pc:docMk/>
          <pc:sldMk cId="2099578668" sldId="25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88B01-8E81-4DAE-B98C-FEABC6965297}" type="datetimeFigureOut">
              <a:rPr lang="en-GB" smtClean="0"/>
              <a:t>13/09/2024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E1869-CB67-495F-B27E-924373930F94}" type="slidenum">
              <a:rPr lang="en-GB" smtClean="0"/>
              <a:t>‹#›</a:t>
            </a:fld>
            <a:endParaRPr lang="en-GB"/>
          </a:p>
        </p:txBody>
      </p:sp>
    </p:spTree>
    <p:extLst>
      <p:ext uri="{BB962C8B-B14F-4D97-AF65-F5344CB8AC3E}">
        <p14:creationId xmlns:p14="http://schemas.microsoft.com/office/powerpoint/2010/main" val="1761103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1</a:t>
            </a:fld>
            <a:endParaRPr lang="en-GB"/>
          </a:p>
        </p:txBody>
      </p:sp>
    </p:spTree>
    <p:extLst>
      <p:ext uri="{BB962C8B-B14F-4D97-AF65-F5344CB8AC3E}">
        <p14:creationId xmlns:p14="http://schemas.microsoft.com/office/powerpoint/2010/main" val="4067916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the change between the contents of files – the CODE</a:t>
            </a:r>
          </a:p>
          <a:p>
            <a:endParaRPr lang="en-GB" dirty="0"/>
          </a:p>
          <a:p>
            <a:r>
              <a:rPr lang="en-GB" dirty="0"/>
              <a:t>But can be greater than one file</a:t>
            </a:r>
          </a:p>
        </p:txBody>
      </p:sp>
      <p:sp>
        <p:nvSpPr>
          <p:cNvPr id="4" name="Slide Number Placeholder 3"/>
          <p:cNvSpPr>
            <a:spLocks noGrp="1"/>
          </p:cNvSpPr>
          <p:nvPr>
            <p:ph type="sldNum" sz="quarter" idx="5"/>
          </p:nvPr>
        </p:nvSpPr>
        <p:spPr/>
        <p:txBody>
          <a:bodyPr/>
          <a:lstStyle/>
          <a:p>
            <a:fld id="{75DE1869-CB67-495F-B27E-924373930F94}" type="slidenum">
              <a:rPr lang="en-GB" smtClean="0"/>
              <a:t>11</a:t>
            </a:fld>
            <a:endParaRPr lang="en-GB"/>
          </a:p>
        </p:txBody>
      </p:sp>
    </p:spTree>
    <p:extLst>
      <p:ext uri="{BB962C8B-B14F-4D97-AF65-F5344CB8AC3E}">
        <p14:creationId xmlns:p14="http://schemas.microsoft.com/office/powerpoint/2010/main" val="260307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Aptos" panose="020B0004020202020204" pitchFamily="34" charset="0"/>
              </a:rPr>
              <a:t>Here is a graphic showing the changes in a commit for a single file. Red is taken away and green is added. GitHub, Azure Repos in the browser or </a:t>
            </a:r>
            <a:r>
              <a:rPr lang="en-GB" b="0" i="0" u="none" strike="noStrike" dirty="0" err="1">
                <a:solidFill>
                  <a:srgbClr val="000000"/>
                </a:solidFill>
                <a:effectLst/>
                <a:latin typeface="Aptos" panose="020B0004020202020204" pitchFamily="34" charset="0"/>
              </a:rPr>
              <a:t>VSCode</a:t>
            </a:r>
            <a:r>
              <a:rPr lang="en-GB" b="0" i="0" u="none" strike="noStrike" dirty="0">
                <a:solidFill>
                  <a:srgbClr val="000000"/>
                </a:solidFill>
                <a:effectLst/>
                <a:latin typeface="Aptos" panose="020B0004020202020204" pitchFamily="34" charset="0"/>
              </a:rPr>
              <a:t> and other code editors on your machine can show you the changes graphically or you can use the CLI</a:t>
            </a:r>
            <a:r>
              <a:rPr lang="en-GB" b="0" i="0" dirty="0">
                <a:solidFill>
                  <a:srgbClr val="000000"/>
                </a:solidFill>
                <a:effectLst/>
                <a:latin typeface="Aptos" panose="020B0004020202020204" pitchFamily="34" charset="0"/>
              </a:rPr>
              <a:t>​</a:t>
            </a:r>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12</a:t>
            </a:fld>
            <a:endParaRPr lang="en-GB"/>
          </a:p>
        </p:txBody>
      </p:sp>
    </p:spTree>
    <p:extLst>
      <p:ext uri="{BB962C8B-B14F-4D97-AF65-F5344CB8AC3E}">
        <p14:creationId xmlns:p14="http://schemas.microsoft.com/office/powerpoint/2010/main" val="3759911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always moves forward, </a:t>
            </a:r>
            <a:r>
              <a:rPr lang="en-GB" b="0" i="0" u="none" strike="noStrike" dirty="0">
                <a:solidFill>
                  <a:srgbClr val="000000"/>
                </a:solidFill>
                <a:effectLst/>
                <a:latin typeface="Aptos" panose="020B0004020202020204" pitchFamily="34" charset="0"/>
              </a:rPr>
              <a:t>like a SQL </a:t>
            </a:r>
            <a:r>
              <a:rPr lang="en-GB" b="0" i="0" u="none" strike="noStrike" dirty="0" err="1">
                <a:solidFill>
                  <a:srgbClr val="000000"/>
                </a:solidFill>
                <a:effectLst/>
                <a:latin typeface="Aptos" panose="020B0004020202020204" pitchFamily="34" charset="0"/>
              </a:rPr>
              <a:t>db</a:t>
            </a:r>
            <a:r>
              <a:rPr lang="en-GB" b="0" i="0" u="none" strike="noStrike" dirty="0">
                <a:solidFill>
                  <a:srgbClr val="000000"/>
                </a:solidFill>
                <a:effectLst/>
                <a:latin typeface="Aptos" panose="020B0004020202020204" pitchFamily="34" charset="0"/>
              </a:rPr>
              <a:t> transaction log ,</a:t>
            </a:r>
            <a:r>
              <a:rPr lang="en-GB" dirty="0"/>
              <a:t>of course you can “revert” but that happens going forward also </a:t>
            </a:r>
          </a:p>
        </p:txBody>
      </p:sp>
      <p:sp>
        <p:nvSpPr>
          <p:cNvPr id="4" name="Slide Number Placeholder 3"/>
          <p:cNvSpPr>
            <a:spLocks noGrp="1"/>
          </p:cNvSpPr>
          <p:nvPr>
            <p:ph type="sldNum" sz="quarter" idx="5"/>
          </p:nvPr>
        </p:nvSpPr>
        <p:spPr/>
        <p:txBody>
          <a:bodyPr/>
          <a:lstStyle/>
          <a:p>
            <a:fld id="{75DE1869-CB67-495F-B27E-924373930F94}" type="slidenum">
              <a:rPr lang="en-GB" smtClean="0"/>
              <a:t>13</a:t>
            </a:fld>
            <a:endParaRPr lang="en-GB"/>
          </a:p>
        </p:txBody>
      </p:sp>
    </p:spTree>
    <p:extLst>
      <p:ext uri="{BB962C8B-B14F-4D97-AF65-F5344CB8AC3E}">
        <p14:creationId xmlns:p14="http://schemas.microsoft.com/office/powerpoint/2010/main" val="474522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14</a:t>
            </a:fld>
            <a:endParaRPr lang="en-GB"/>
          </a:p>
        </p:txBody>
      </p:sp>
    </p:spTree>
    <p:extLst>
      <p:ext uri="{BB962C8B-B14F-4D97-AF65-F5344CB8AC3E}">
        <p14:creationId xmlns:p14="http://schemas.microsoft.com/office/powerpoint/2010/main" val="3981493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commit message</a:t>
            </a:r>
          </a:p>
        </p:txBody>
      </p:sp>
      <p:sp>
        <p:nvSpPr>
          <p:cNvPr id="4" name="Slide Number Placeholder 3"/>
          <p:cNvSpPr>
            <a:spLocks noGrp="1"/>
          </p:cNvSpPr>
          <p:nvPr>
            <p:ph type="sldNum" sz="quarter" idx="5"/>
          </p:nvPr>
        </p:nvSpPr>
        <p:spPr/>
        <p:txBody>
          <a:bodyPr/>
          <a:lstStyle/>
          <a:p>
            <a:fld id="{75DE1869-CB67-495F-B27E-924373930F94}" type="slidenum">
              <a:rPr lang="en-GB" smtClean="0"/>
              <a:t>15</a:t>
            </a:fld>
            <a:endParaRPr lang="en-GB"/>
          </a:p>
        </p:txBody>
      </p:sp>
    </p:spTree>
    <p:extLst>
      <p:ext uri="{BB962C8B-B14F-4D97-AF65-F5344CB8AC3E}">
        <p14:creationId xmlns:p14="http://schemas.microsoft.com/office/powerpoint/2010/main" val="612808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Status to see what we have – this has 4 files to add</a:t>
            </a:r>
          </a:p>
          <a:p>
            <a:endParaRPr lang="en-GB" dirty="0"/>
          </a:p>
          <a:p>
            <a:r>
              <a:rPr lang="en-GB" dirty="0"/>
              <a:t>We add them</a:t>
            </a:r>
          </a:p>
          <a:p>
            <a:endParaRPr lang="en-GB" dirty="0"/>
          </a:p>
          <a:p>
            <a:r>
              <a:rPr lang="en-GB" dirty="0"/>
              <a:t>We write git commit –m (or just git commit to open the editor</a:t>
            </a:r>
          </a:p>
        </p:txBody>
      </p:sp>
      <p:sp>
        <p:nvSpPr>
          <p:cNvPr id="4" name="Slide Number Placeholder 3"/>
          <p:cNvSpPr>
            <a:spLocks noGrp="1"/>
          </p:cNvSpPr>
          <p:nvPr>
            <p:ph type="sldNum" sz="quarter" idx="5"/>
          </p:nvPr>
        </p:nvSpPr>
        <p:spPr/>
        <p:txBody>
          <a:bodyPr/>
          <a:lstStyle/>
          <a:p>
            <a:fld id="{75DE1869-CB67-495F-B27E-924373930F94}" type="slidenum">
              <a:rPr lang="en-GB" smtClean="0"/>
              <a:t>17</a:t>
            </a:fld>
            <a:endParaRPr lang="en-GB"/>
          </a:p>
        </p:txBody>
      </p:sp>
    </p:spTree>
    <p:extLst>
      <p:ext uri="{BB962C8B-B14F-4D97-AF65-F5344CB8AC3E}">
        <p14:creationId xmlns:p14="http://schemas.microsoft.com/office/powerpoint/2010/main" val="3116638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Write a commit message</a:t>
            </a:r>
          </a:p>
        </p:txBody>
      </p:sp>
      <p:sp>
        <p:nvSpPr>
          <p:cNvPr id="4" name="Slide Number Placeholder 3"/>
          <p:cNvSpPr>
            <a:spLocks noGrp="1"/>
          </p:cNvSpPr>
          <p:nvPr>
            <p:ph type="sldNum" sz="quarter" idx="5"/>
          </p:nvPr>
        </p:nvSpPr>
        <p:spPr/>
        <p:txBody>
          <a:bodyPr/>
          <a:lstStyle/>
          <a:p>
            <a:fld id="{75DE1869-CB67-495F-B27E-924373930F94}" type="slidenum">
              <a:rPr lang="en-GB" smtClean="0"/>
              <a:t>18</a:t>
            </a:fld>
            <a:endParaRPr lang="en-GB"/>
          </a:p>
        </p:txBody>
      </p:sp>
    </p:spTree>
    <p:extLst>
      <p:ext uri="{BB962C8B-B14F-4D97-AF65-F5344CB8AC3E}">
        <p14:creationId xmlns:p14="http://schemas.microsoft.com/office/powerpoint/2010/main" val="1054872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424"/>
                </a:solidFill>
                <a:effectLst/>
                <a:latin typeface="source-serif-pro"/>
              </a:rPr>
              <a:t>Git SHA (Secure Hash Algorithm) is calculated and the concept of feature branches.</a:t>
            </a:r>
          </a:p>
          <a:p>
            <a:pPr algn="l"/>
            <a:r>
              <a:rPr lang="en-GB" b="1" i="0" dirty="0">
                <a:solidFill>
                  <a:srgbClr val="242424"/>
                </a:solidFill>
                <a:effectLst/>
                <a:latin typeface="sohne"/>
              </a:rPr>
              <a:t>Understanding Git SHA</a:t>
            </a:r>
          </a:p>
          <a:p>
            <a:pPr algn="l"/>
            <a:r>
              <a:rPr lang="en-GB" b="0" i="0" dirty="0">
                <a:solidFill>
                  <a:srgbClr val="242424"/>
                </a:solidFill>
                <a:effectLst/>
                <a:latin typeface="source-serif-pro"/>
              </a:rPr>
              <a:t>In Git, every commit, file, and object is identified and tracked using a unique 40-character hexadecimal string known as a Git SHA. This SHA is calculated based on the contents of the object using a cryptographic hash function. The SHA ensures data integrity and guarantees that the object remains unchanged. Any modification to the content results in a different SHA, alerting Git to the change.</a:t>
            </a:r>
          </a:p>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19</a:t>
            </a:fld>
            <a:endParaRPr lang="en-GB"/>
          </a:p>
        </p:txBody>
      </p:sp>
    </p:spTree>
    <p:extLst>
      <p:ext uri="{BB962C8B-B14F-4D97-AF65-F5344CB8AC3E}">
        <p14:creationId xmlns:p14="http://schemas.microsoft.com/office/powerpoint/2010/main" val="2156407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you can see a full commit </a:t>
            </a:r>
            <a:br>
              <a:rPr lang="en-GB" dirty="0"/>
            </a:br>
            <a:br>
              <a:rPr lang="en-GB" dirty="0"/>
            </a:br>
            <a:r>
              <a:rPr lang="en-GB" b="0" i="0" dirty="0">
                <a:solidFill>
                  <a:srgbClr val="0C0D0E"/>
                </a:solidFill>
                <a:effectLst/>
                <a:latin typeface="-apple-system"/>
              </a:rPr>
              <a:t>The author is the person who originally wrote the code. </a:t>
            </a:r>
            <a:br>
              <a:rPr lang="en-GB" b="0" i="0" dirty="0">
                <a:solidFill>
                  <a:srgbClr val="0C0D0E"/>
                </a:solidFill>
                <a:effectLst/>
                <a:latin typeface="-apple-system"/>
              </a:rPr>
            </a:br>
            <a:r>
              <a:rPr lang="en-GB" b="0" i="0" dirty="0">
                <a:solidFill>
                  <a:srgbClr val="0C0D0E"/>
                </a:solidFill>
                <a:effectLst/>
                <a:latin typeface="-apple-system"/>
              </a:rPr>
              <a:t>The committer, on the other hand, is assumed to be the person who committed the code on behalf of the original author. </a:t>
            </a:r>
            <a:br>
              <a:rPr lang="en-GB" b="0" i="0" dirty="0">
                <a:solidFill>
                  <a:srgbClr val="0C0D0E"/>
                </a:solidFill>
                <a:effectLst/>
                <a:latin typeface="-apple-system"/>
              </a:rPr>
            </a:br>
            <a:r>
              <a:rPr lang="en-GB" b="0" i="0" dirty="0">
                <a:solidFill>
                  <a:srgbClr val="0C0D0E"/>
                </a:solidFill>
                <a:effectLst/>
                <a:latin typeface="-apple-system"/>
              </a:rPr>
              <a:t>This is important in Git because Git allows you to rewrite history, or apply patches on behalf of another person.</a:t>
            </a:r>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20</a:t>
            </a:fld>
            <a:endParaRPr lang="en-GB"/>
          </a:p>
        </p:txBody>
      </p:sp>
    </p:spTree>
    <p:extLst>
      <p:ext uri="{BB962C8B-B14F-4D97-AF65-F5344CB8AC3E}">
        <p14:creationId xmlns:p14="http://schemas.microsoft.com/office/powerpoint/2010/main" val="4254008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Aptos" panose="020B0004020202020204" pitchFamily="34" charset="0"/>
              </a:rPr>
              <a:t>I see all of these, they are pointless, they achieve nothing. Using commit messages like this means that you are not using git but just trying to get things forward quickly – like the reject all cookies pop-up</a:t>
            </a:r>
            <a:r>
              <a:rPr lang="en-GB" b="0" i="0" dirty="0">
                <a:solidFill>
                  <a:srgbClr val="000000"/>
                </a:solidFill>
                <a:effectLst/>
                <a:latin typeface="Aptos" panose="020B0004020202020204" pitchFamily="34" charset="0"/>
              </a:rPr>
              <a:t>​</a:t>
            </a:r>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22</a:t>
            </a:fld>
            <a:endParaRPr lang="en-GB"/>
          </a:p>
        </p:txBody>
      </p:sp>
    </p:spTree>
    <p:extLst>
      <p:ext uri="{BB962C8B-B14F-4D97-AF65-F5344CB8AC3E}">
        <p14:creationId xmlns:p14="http://schemas.microsoft.com/office/powerpoint/2010/main" val="1302771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 at the command line</a:t>
            </a:r>
          </a:p>
        </p:txBody>
      </p:sp>
      <p:sp>
        <p:nvSpPr>
          <p:cNvPr id="4" name="Slide Number Placeholder 3"/>
          <p:cNvSpPr>
            <a:spLocks noGrp="1"/>
          </p:cNvSpPr>
          <p:nvPr>
            <p:ph type="sldNum" sz="quarter" idx="5"/>
          </p:nvPr>
        </p:nvSpPr>
        <p:spPr/>
        <p:txBody>
          <a:bodyPr/>
          <a:lstStyle/>
          <a:p>
            <a:fld id="{75DE1869-CB67-495F-B27E-924373930F94}" type="slidenum">
              <a:rPr lang="en-GB" smtClean="0"/>
              <a:t>24</a:t>
            </a:fld>
            <a:endParaRPr lang="en-GB"/>
          </a:p>
        </p:txBody>
      </p:sp>
    </p:spTree>
    <p:extLst>
      <p:ext uri="{BB962C8B-B14F-4D97-AF65-F5344CB8AC3E}">
        <p14:creationId xmlns:p14="http://schemas.microsoft.com/office/powerpoint/2010/main" val="3468283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Commit message should</a:t>
            </a:r>
          </a:p>
          <a:p>
            <a:endParaRPr lang="en-GB" dirty="0"/>
          </a:p>
          <a:p>
            <a:r>
              <a:rPr lang="en-GB" dirty="0"/>
              <a:t>Show the What ( WAIT A MINUTE – YOU LITERALLY SAID DON’T SHOW THE WHAT)</a:t>
            </a:r>
          </a:p>
          <a:p>
            <a:br>
              <a:rPr lang="en-GB" dirty="0"/>
            </a:br>
            <a:r>
              <a:rPr lang="en-GB" dirty="0"/>
              <a:t>Show the What …. You expected the change to achieve</a:t>
            </a:r>
          </a:p>
          <a:p>
            <a:endParaRPr lang="en-GB" dirty="0"/>
          </a:p>
          <a:p>
            <a:r>
              <a:rPr lang="en-GB" dirty="0"/>
              <a:t>Show the Why </a:t>
            </a:r>
            <a:br>
              <a:rPr lang="en-GB" dirty="0"/>
            </a:br>
            <a:br>
              <a:rPr lang="en-GB" dirty="0"/>
            </a:br>
            <a:r>
              <a:rPr lang="en-GB" dirty="0"/>
              <a:t>Explain the change for collaboration (Pull Request)</a:t>
            </a:r>
            <a:br>
              <a:rPr lang="en-GB" dirty="0"/>
            </a:br>
            <a:br>
              <a:rPr lang="en-GB" dirty="0"/>
            </a:br>
            <a:r>
              <a:rPr lang="en-GB" dirty="0"/>
              <a:t>Explain the change for future </a:t>
            </a:r>
          </a:p>
          <a:p>
            <a:r>
              <a:rPr lang="en-GB" dirty="0"/>
              <a:t>	You</a:t>
            </a:r>
          </a:p>
          <a:p>
            <a:r>
              <a:rPr lang="en-GB" dirty="0"/>
              <a:t>	Your team</a:t>
            </a:r>
          </a:p>
          <a:p>
            <a:r>
              <a:rPr lang="en-GB" dirty="0"/>
              <a:t>	The person that replaced you and knows where you live !!</a:t>
            </a:r>
          </a:p>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26</a:t>
            </a:fld>
            <a:endParaRPr lang="en-GB"/>
          </a:p>
        </p:txBody>
      </p:sp>
    </p:spTree>
    <p:extLst>
      <p:ext uri="{BB962C8B-B14F-4D97-AF65-F5344CB8AC3E}">
        <p14:creationId xmlns:p14="http://schemas.microsoft.com/office/powerpoint/2010/main" val="3471405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Commit message should</a:t>
            </a:r>
          </a:p>
          <a:p>
            <a:endParaRPr lang="en-GB" dirty="0"/>
          </a:p>
          <a:p>
            <a:r>
              <a:rPr lang="en-GB" dirty="0"/>
              <a:t>Show the What ( WAIT A MINUTE – YOU LITERALLY SAID DON’T SHOW THE WHAT)</a:t>
            </a:r>
          </a:p>
          <a:p>
            <a:br>
              <a:rPr lang="en-GB" dirty="0"/>
            </a:br>
            <a:r>
              <a:rPr lang="en-GB" dirty="0"/>
              <a:t>Show the What …. You expected the change to achieve</a:t>
            </a:r>
          </a:p>
          <a:p>
            <a:endParaRPr lang="en-GB" dirty="0"/>
          </a:p>
          <a:p>
            <a:r>
              <a:rPr lang="en-GB" dirty="0"/>
              <a:t>Show the Why </a:t>
            </a:r>
            <a:br>
              <a:rPr lang="en-GB" dirty="0"/>
            </a:br>
            <a:br>
              <a:rPr lang="en-GB" dirty="0"/>
            </a:br>
            <a:r>
              <a:rPr lang="en-GB" dirty="0"/>
              <a:t>Explain the change for collaboration (Pull Request)</a:t>
            </a:r>
            <a:br>
              <a:rPr lang="en-GB" dirty="0"/>
            </a:br>
            <a:br>
              <a:rPr lang="en-GB" dirty="0"/>
            </a:br>
            <a:r>
              <a:rPr lang="en-GB" dirty="0"/>
              <a:t>Explain the change for future </a:t>
            </a:r>
          </a:p>
          <a:p>
            <a:r>
              <a:rPr lang="en-GB" dirty="0"/>
              <a:t>	You</a:t>
            </a:r>
          </a:p>
          <a:p>
            <a:r>
              <a:rPr lang="en-GB" dirty="0"/>
              <a:t>	Your team</a:t>
            </a:r>
          </a:p>
          <a:p>
            <a:r>
              <a:rPr lang="en-GB" dirty="0"/>
              <a:t>	The person that replaced you and knows where you live !!</a:t>
            </a:r>
          </a:p>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27</a:t>
            </a:fld>
            <a:endParaRPr lang="en-GB"/>
          </a:p>
        </p:txBody>
      </p:sp>
    </p:spTree>
    <p:extLst>
      <p:ext uri="{BB962C8B-B14F-4D97-AF65-F5344CB8AC3E}">
        <p14:creationId xmlns:p14="http://schemas.microsoft.com/office/powerpoint/2010/main" val="2279324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Commit message should</a:t>
            </a:r>
          </a:p>
          <a:p>
            <a:endParaRPr lang="en-GB" dirty="0"/>
          </a:p>
          <a:p>
            <a:r>
              <a:rPr lang="en-GB" dirty="0"/>
              <a:t>Show the What ( WAIT A MINUTE – YOU LITERALLY SAID DON’T SHOW THE WHAT)</a:t>
            </a:r>
          </a:p>
          <a:p>
            <a:br>
              <a:rPr lang="en-GB" dirty="0"/>
            </a:br>
            <a:r>
              <a:rPr lang="en-GB" dirty="0"/>
              <a:t>Show the What …. You expected the change to achieve</a:t>
            </a:r>
          </a:p>
          <a:p>
            <a:endParaRPr lang="en-GB" dirty="0"/>
          </a:p>
          <a:p>
            <a:r>
              <a:rPr lang="en-GB" dirty="0"/>
              <a:t>Show the Why </a:t>
            </a:r>
            <a:br>
              <a:rPr lang="en-GB" dirty="0"/>
            </a:br>
            <a:br>
              <a:rPr lang="en-GB" dirty="0"/>
            </a:br>
            <a:r>
              <a:rPr lang="en-GB" dirty="0"/>
              <a:t>Explain the change for collaboration (Pull Request)</a:t>
            </a:r>
            <a:br>
              <a:rPr lang="en-GB" dirty="0"/>
            </a:br>
            <a:br>
              <a:rPr lang="en-GB" dirty="0"/>
            </a:br>
            <a:r>
              <a:rPr lang="en-GB" dirty="0"/>
              <a:t>Explain the change for future </a:t>
            </a:r>
          </a:p>
          <a:p>
            <a:r>
              <a:rPr lang="en-GB" dirty="0"/>
              <a:t>	You</a:t>
            </a:r>
          </a:p>
          <a:p>
            <a:r>
              <a:rPr lang="en-GB" dirty="0"/>
              <a:t>	Your team</a:t>
            </a:r>
          </a:p>
          <a:p>
            <a:r>
              <a:rPr lang="en-GB" dirty="0"/>
              <a:t>	The person that replaced you and knows where you live !!</a:t>
            </a:r>
          </a:p>
        </p:txBody>
      </p:sp>
      <p:sp>
        <p:nvSpPr>
          <p:cNvPr id="4" name="Slide Number Placeholder 3"/>
          <p:cNvSpPr>
            <a:spLocks noGrp="1"/>
          </p:cNvSpPr>
          <p:nvPr>
            <p:ph type="sldNum" sz="quarter" idx="5"/>
          </p:nvPr>
        </p:nvSpPr>
        <p:spPr/>
        <p:txBody>
          <a:bodyPr/>
          <a:lstStyle/>
          <a:p>
            <a:fld id="{75DE1869-CB67-495F-B27E-924373930F94}" type="slidenum">
              <a:rPr lang="en-GB" smtClean="0"/>
              <a:t>28</a:t>
            </a:fld>
            <a:endParaRPr lang="en-GB"/>
          </a:p>
        </p:txBody>
      </p:sp>
    </p:spTree>
    <p:extLst>
      <p:ext uri="{BB962C8B-B14F-4D97-AF65-F5344CB8AC3E}">
        <p14:creationId xmlns:p14="http://schemas.microsoft.com/office/powerpoint/2010/main" val="4004901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Commit message should</a:t>
            </a:r>
          </a:p>
          <a:p>
            <a:endParaRPr lang="en-GB" dirty="0"/>
          </a:p>
          <a:p>
            <a:r>
              <a:rPr lang="en-GB" dirty="0"/>
              <a:t>Show the What ( WAIT A MINUTE – YOU LITERALLY SAID DON’T SHOW THE WHAT)</a:t>
            </a:r>
          </a:p>
          <a:p>
            <a:br>
              <a:rPr lang="en-GB" dirty="0"/>
            </a:br>
            <a:r>
              <a:rPr lang="en-GB" dirty="0"/>
              <a:t>Show the What …. You expected the change to achieve</a:t>
            </a:r>
          </a:p>
          <a:p>
            <a:endParaRPr lang="en-GB" dirty="0"/>
          </a:p>
          <a:p>
            <a:r>
              <a:rPr lang="en-GB" dirty="0"/>
              <a:t>Show the Why </a:t>
            </a:r>
            <a:br>
              <a:rPr lang="en-GB" dirty="0"/>
            </a:br>
            <a:br>
              <a:rPr lang="en-GB" dirty="0"/>
            </a:br>
            <a:r>
              <a:rPr lang="en-GB" dirty="0"/>
              <a:t>Explain the change for collaboration (Pull Request)</a:t>
            </a:r>
            <a:br>
              <a:rPr lang="en-GB" dirty="0"/>
            </a:br>
            <a:br>
              <a:rPr lang="en-GB" dirty="0"/>
            </a:br>
            <a:r>
              <a:rPr lang="en-GB" dirty="0"/>
              <a:t>Explain the change for future </a:t>
            </a:r>
          </a:p>
          <a:p>
            <a:r>
              <a:rPr lang="en-GB" dirty="0"/>
              <a:t>	You</a:t>
            </a:r>
          </a:p>
          <a:p>
            <a:r>
              <a:rPr lang="en-GB" dirty="0"/>
              <a:t>	Your team</a:t>
            </a:r>
          </a:p>
          <a:p>
            <a:r>
              <a:rPr lang="en-GB" dirty="0"/>
              <a:t>	The person that replaced you and knows where you live !!</a:t>
            </a:r>
          </a:p>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29</a:t>
            </a:fld>
            <a:endParaRPr lang="en-GB"/>
          </a:p>
        </p:txBody>
      </p:sp>
    </p:spTree>
    <p:extLst>
      <p:ext uri="{BB962C8B-B14F-4D97-AF65-F5344CB8AC3E}">
        <p14:creationId xmlns:p14="http://schemas.microsoft.com/office/powerpoint/2010/main" val="2196160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Commit message should</a:t>
            </a:r>
          </a:p>
          <a:p>
            <a:endParaRPr lang="en-GB"/>
          </a:p>
          <a:p>
            <a:r>
              <a:rPr lang="en-GB"/>
              <a:t>Show the What ( WAIT A MINUTE – YOU LITERALLY SAID DON’T SHOW THE WHAT)</a:t>
            </a:r>
          </a:p>
          <a:p>
            <a:br>
              <a:rPr lang="en-GB"/>
            </a:br>
            <a:r>
              <a:rPr lang="en-GB"/>
              <a:t>Show the What …. You expected the change to achieve</a:t>
            </a:r>
          </a:p>
          <a:p>
            <a:endParaRPr lang="en-GB"/>
          </a:p>
          <a:p>
            <a:r>
              <a:rPr lang="en-GB"/>
              <a:t>Show the Why </a:t>
            </a:r>
            <a:br>
              <a:rPr lang="en-GB"/>
            </a:br>
            <a:br>
              <a:rPr lang="en-GB"/>
            </a:br>
            <a:r>
              <a:rPr lang="en-GB"/>
              <a:t>Explain the change for collaboration (Pull Request)</a:t>
            </a:r>
            <a:br>
              <a:rPr lang="en-GB"/>
            </a:br>
            <a:br>
              <a:rPr lang="en-GB"/>
            </a:br>
            <a:r>
              <a:rPr lang="en-GB"/>
              <a:t>Explain the change for future </a:t>
            </a:r>
          </a:p>
          <a:p>
            <a:r>
              <a:rPr lang="en-GB" dirty="0"/>
              <a:t>	You</a:t>
            </a:r>
          </a:p>
          <a:p>
            <a:r>
              <a:rPr lang="en-GB" dirty="0"/>
              <a:t>	Your team</a:t>
            </a:r>
          </a:p>
          <a:p>
            <a:r>
              <a:rPr lang="en-GB" dirty="0"/>
              <a:t>	The person that replaced you and knows where you live !!</a:t>
            </a:r>
          </a:p>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30</a:t>
            </a:fld>
            <a:endParaRPr lang="en-GB"/>
          </a:p>
        </p:txBody>
      </p:sp>
    </p:spTree>
    <p:extLst>
      <p:ext uri="{BB962C8B-B14F-4D97-AF65-F5344CB8AC3E}">
        <p14:creationId xmlns:p14="http://schemas.microsoft.com/office/powerpoint/2010/main" val="785562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Peer review is an important part of ensuring code quality and should be an integral part of the development process. Code reviews should focus on code readability, maintainability, and adherence to best practices.</a:t>
            </a:r>
          </a:p>
        </p:txBody>
      </p:sp>
      <p:sp>
        <p:nvSpPr>
          <p:cNvPr id="4" name="Slide Number Placeholder 3"/>
          <p:cNvSpPr>
            <a:spLocks noGrp="1"/>
          </p:cNvSpPr>
          <p:nvPr>
            <p:ph type="sldNum" sz="quarter" idx="5"/>
          </p:nvPr>
        </p:nvSpPr>
        <p:spPr/>
        <p:txBody>
          <a:bodyPr/>
          <a:lstStyle/>
          <a:p>
            <a:fld id="{B602C974-D105-4849-923F-F0BE543225A8}" type="slidenum">
              <a:rPr lang="en-GB" smtClean="0"/>
              <a:t>32</a:t>
            </a:fld>
            <a:endParaRPr lang="en-GB"/>
          </a:p>
        </p:txBody>
      </p:sp>
    </p:spTree>
    <p:extLst>
      <p:ext uri="{BB962C8B-B14F-4D97-AF65-F5344CB8AC3E}">
        <p14:creationId xmlns:p14="http://schemas.microsoft.com/office/powerpoint/2010/main" val="2197796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Creating high-quality commits is an essential part of the software development process. By following the best practices for creating high-quality commits, data professionals can ensure that their codebase remains stable, maintainable, and scalable.</a:t>
            </a:r>
          </a:p>
        </p:txBody>
      </p:sp>
      <p:sp>
        <p:nvSpPr>
          <p:cNvPr id="4" name="Slide Number Placeholder 3"/>
          <p:cNvSpPr>
            <a:spLocks noGrp="1"/>
          </p:cNvSpPr>
          <p:nvPr>
            <p:ph type="sldNum" sz="quarter" idx="5"/>
          </p:nvPr>
        </p:nvSpPr>
        <p:spPr/>
        <p:txBody>
          <a:bodyPr/>
          <a:lstStyle/>
          <a:p>
            <a:fld id="{B602C974-D105-4849-923F-F0BE543225A8}" type="slidenum">
              <a:rPr lang="en-GB" smtClean="0"/>
              <a:t>33</a:t>
            </a:fld>
            <a:endParaRPr lang="en-GB"/>
          </a:p>
        </p:txBody>
      </p:sp>
    </p:spTree>
    <p:extLst>
      <p:ext uri="{BB962C8B-B14F-4D97-AF65-F5344CB8AC3E}">
        <p14:creationId xmlns:p14="http://schemas.microsoft.com/office/powerpoint/2010/main" val="3230655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35</a:t>
            </a:fld>
            <a:endParaRPr lang="en-GB"/>
          </a:p>
        </p:txBody>
      </p:sp>
    </p:spTree>
    <p:extLst>
      <p:ext uri="{BB962C8B-B14F-4D97-AF65-F5344CB8AC3E}">
        <p14:creationId xmlns:p14="http://schemas.microsoft.com/office/powerpoint/2010/main" val="3120383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36</a:t>
            </a:fld>
            <a:endParaRPr lang="en-GB"/>
          </a:p>
        </p:txBody>
      </p:sp>
    </p:spTree>
    <p:extLst>
      <p:ext uri="{BB962C8B-B14F-4D97-AF65-F5344CB8AC3E}">
        <p14:creationId xmlns:p14="http://schemas.microsoft.com/office/powerpoint/2010/main" val="3104603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Aptos" panose="020B0004020202020204" pitchFamily="34" charset="0"/>
              </a:rPr>
              <a:t>Question</a:t>
            </a:r>
            <a:r>
              <a:rPr lang="en-GB" b="0" i="0" dirty="0">
                <a:solidFill>
                  <a:srgbClr val="000000"/>
                </a:solidFill>
                <a:effectLst/>
                <a:latin typeface="Aptos" panose="020B0004020202020204" pitchFamily="34" charset="0"/>
              </a:rPr>
              <a:t>​</a:t>
            </a:r>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3</a:t>
            </a:fld>
            <a:endParaRPr lang="en-GB"/>
          </a:p>
        </p:txBody>
      </p:sp>
    </p:spTree>
    <p:extLst>
      <p:ext uri="{BB962C8B-B14F-4D97-AF65-F5344CB8AC3E}">
        <p14:creationId xmlns:p14="http://schemas.microsoft.com/office/powerpoint/2010/main" val="4219774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38</a:t>
            </a:fld>
            <a:endParaRPr lang="en-GB"/>
          </a:p>
        </p:txBody>
      </p:sp>
    </p:spTree>
    <p:extLst>
      <p:ext uri="{BB962C8B-B14F-4D97-AF65-F5344CB8AC3E}">
        <p14:creationId xmlns:p14="http://schemas.microsoft.com/office/powerpoint/2010/main" val="3988470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39</a:t>
            </a:fld>
            <a:endParaRPr lang="en-GB"/>
          </a:p>
        </p:txBody>
      </p:sp>
    </p:spTree>
    <p:extLst>
      <p:ext uri="{BB962C8B-B14F-4D97-AF65-F5344CB8AC3E}">
        <p14:creationId xmlns:p14="http://schemas.microsoft.com/office/powerpoint/2010/main" val="601851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song lyrics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43</a:t>
            </a:fld>
            <a:endParaRPr lang="en-GB"/>
          </a:p>
        </p:txBody>
      </p:sp>
    </p:spTree>
    <p:extLst>
      <p:ext uri="{BB962C8B-B14F-4D97-AF65-F5344CB8AC3E}">
        <p14:creationId xmlns:p14="http://schemas.microsoft.com/office/powerpoint/2010/main" val="2480174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47</a:t>
            </a:fld>
            <a:endParaRPr lang="en-GB"/>
          </a:p>
        </p:txBody>
      </p:sp>
    </p:spTree>
    <p:extLst>
      <p:ext uri="{BB962C8B-B14F-4D97-AF65-F5344CB8AC3E}">
        <p14:creationId xmlns:p14="http://schemas.microsoft.com/office/powerpoint/2010/main" val="96043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48</a:t>
            </a:fld>
            <a:endParaRPr lang="en-GB"/>
          </a:p>
        </p:txBody>
      </p:sp>
    </p:spTree>
    <p:extLst>
      <p:ext uri="{BB962C8B-B14F-4D97-AF65-F5344CB8AC3E}">
        <p14:creationId xmlns:p14="http://schemas.microsoft.com/office/powerpoint/2010/main" val="1568091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good commit message should be clear, concise, and informative. It should summarize the changes made in the commit and provide enough context for other developers to understand the changes.</a:t>
            </a:r>
          </a:p>
        </p:txBody>
      </p:sp>
      <p:sp>
        <p:nvSpPr>
          <p:cNvPr id="4" name="Slide Number Placeholder 3"/>
          <p:cNvSpPr>
            <a:spLocks noGrp="1"/>
          </p:cNvSpPr>
          <p:nvPr>
            <p:ph type="sldNum" sz="quarter" idx="5"/>
          </p:nvPr>
        </p:nvSpPr>
        <p:spPr/>
        <p:txBody>
          <a:bodyPr/>
          <a:lstStyle/>
          <a:p>
            <a:fld id="{B602C974-D105-4849-923F-F0BE543225A8}" type="slidenum">
              <a:rPr lang="en-GB" smtClean="0"/>
              <a:t>53</a:t>
            </a:fld>
            <a:endParaRPr lang="en-GB"/>
          </a:p>
        </p:txBody>
      </p:sp>
    </p:spTree>
    <p:extLst>
      <p:ext uri="{BB962C8B-B14F-4D97-AF65-F5344CB8AC3E}">
        <p14:creationId xmlns:p14="http://schemas.microsoft.com/office/powerpoint/2010/main" val="436067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2D0CE"/>
                </a:solidFill>
                <a:effectLst/>
                <a:latin typeface="-apple-system"/>
              </a:rPr>
              <a:t>While the imperative mood gives commands or requests, the indicative mood is used to make statements or ask questions.</a:t>
            </a:r>
          </a:p>
          <a:p>
            <a:r>
              <a:rPr lang="en-GB" sz="1200" b="0" i="0" dirty="0">
                <a:solidFill>
                  <a:srgbClr val="242424"/>
                </a:solidFill>
                <a:effectLst/>
                <a:latin typeface="source-serif-pro"/>
              </a:rPr>
              <a:t>Doing rather than statement</a:t>
            </a:r>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54</a:t>
            </a:fld>
            <a:endParaRPr lang="en-GB"/>
          </a:p>
        </p:txBody>
      </p:sp>
    </p:spTree>
    <p:extLst>
      <p:ext uri="{BB962C8B-B14F-4D97-AF65-F5344CB8AC3E}">
        <p14:creationId xmlns:p14="http://schemas.microsoft.com/office/powerpoint/2010/main" val="3255956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imagine </a:t>
            </a:r>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56</a:t>
            </a:fld>
            <a:endParaRPr lang="en-GB"/>
          </a:p>
        </p:txBody>
      </p:sp>
    </p:spTree>
    <p:extLst>
      <p:ext uri="{BB962C8B-B14F-4D97-AF65-F5344CB8AC3E}">
        <p14:creationId xmlns:p14="http://schemas.microsoft.com/office/powerpoint/2010/main" val="2586264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Aptos" panose="020B0004020202020204" pitchFamily="34" charset="0"/>
              </a:rPr>
              <a:t>If you write code, you should use source control to ensure that your source code is kept safe and improve HADR (Still a SQLDBA at heart see  )</a:t>
            </a:r>
            <a:r>
              <a:rPr lang="en-GB" b="0" i="0" dirty="0">
                <a:solidFill>
                  <a:srgbClr val="000000"/>
                </a:solidFill>
                <a:effectLst/>
                <a:latin typeface="Aptos" panose="020B0004020202020204" pitchFamily="34" charset="0"/>
              </a:rPr>
              <a:t>​</a:t>
            </a:r>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4</a:t>
            </a:fld>
            <a:endParaRPr lang="en-GB"/>
          </a:p>
        </p:txBody>
      </p:sp>
    </p:spTree>
    <p:extLst>
      <p:ext uri="{BB962C8B-B14F-4D97-AF65-F5344CB8AC3E}">
        <p14:creationId xmlns:p14="http://schemas.microsoft.com/office/powerpoint/2010/main" val="420928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Git is a distributed version control and source code management system that allows multiple people to work on the same codebase. It is widely used by software developers to manage code changes, track issues, and collaborate on projects. Git was created in 2005 by Linus Torvalds and is free and open source software.</a:t>
            </a:r>
          </a:p>
        </p:txBody>
      </p:sp>
      <p:sp>
        <p:nvSpPr>
          <p:cNvPr id="4" name="Slide Number Placeholder 3"/>
          <p:cNvSpPr>
            <a:spLocks noGrp="1"/>
          </p:cNvSpPr>
          <p:nvPr>
            <p:ph type="sldNum" sz="quarter" idx="5"/>
          </p:nvPr>
        </p:nvSpPr>
        <p:spPr/>
        <p:txBody>
          <a:bodyPr/>
          <a:lstStyle/>
          <a:p>
            <a:fld id="{75DE1869-CB67-495F-B27E-924373930F94}" type="slidenum">
              <a:rPr lang="en-GB" smtClean="0"/>
              <a:t>5</a:t>
            </a:fld>
            <a:endParaRPr lang="en-GB"/>
          </a:p>
        </p:txBody>
      </p:sp>
    </p:spTree>
    <p:extLst>
      <p:ext uri="{BB962C8B-B14F-4D97-AF65-F5344CB8AC3E}">
        <p14:creationId xmlns:p14="http://schemas.microsoft.com/office/powerpoint/2010/main" val="191174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Aptos" panose="020B0004020202020204" pitchFamily="34" charset="0"/>
              </a:rPr>
              <a:t>Yes that one, the one that created Linux</a:t>
            </a:r>
            <a:r>
              <a:rPr lang="en-GB" b="0" i="0" dirty="0">
                <a:solidFill>
                  <a:srgbClr val="000000"/>
                </a:solidFill>
                <a:effectLst/>
                <a:latin typeface="Aptos" panose="020B0004020202020204" pitchFamily="34" charset="0"/>
              </a:rPr>
              <a:t>​</a:t>
            </a:r>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6</a:t>
            </a:fld>
            <a:endParaRPr lang="en-GB"/>
          </a:p>
        </p:txBody>
      </p:sp>
    </p:spTree>
    <p:extLst>
      <p:ext uri="{BB962C8B-B14F-4D97-AF65-F5344CB8AC3E}">
        <p14:creationId xmlns:p14="http://schemas.microsoft.com/office/powerpoint/2010/main" val="16562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Aptos" panose="020B0004020202020204" pitchFamily="34" charset="0"/>
              </a:rPr>
              <a:t>GitHub, Azure Repos or a git server, they all work in the same sort of way</a:t>
            </a:r>
            <a:r>
              <a:rPr lang="en-GB" b="0" i="0" dirty="0">
                <a:solidFill>
                  <a:srgbClr val="000000"/>
                </a:solidFill>
                <a:effectLst/>
                <a:latin typeface="Aptos" panose="020B0004020202020204" pitchFamily="34" charset="0"/>
              </a:rPr>
              <a:t>​</a:t>
            </a:r>
            <a:br>
              <a:rPr lang="en-GB" b="0" i="0" dirty="0">
                <a:solidFill>
                  <a:srgbClr val="000000"/>
                </a:solidFill>
                <a:effectLst/>
                <a:latin typeface="Aptos" panose="020B0004020202020204" pitchFamily="34" charset="0"/>
              </a:rPr>
            </a:br>
            <a:r>
              <a:rPr lang="en-GB" b="0" i="0" u="none" strike="noStrike" dirty="0">
                <a:solidFill>
                  <a:srgbClr val="000000"/>
                </a:solidFill>
                <a:effectLst/>
                <a:latin typeface="Aptos" panose="020B0004020202020204" pitchFamily="34" charset="0"/>
              </a:rPr>
              <a:t>A remote repo holds code that has been “committed and pushed” and each developer can work on their own version of the code on their own machine. Yes there are things like branches etc that you can explore </a:t>
            </a:r>
            <a:r>
              <a:rPr lang="en-GB" b="0" i="0" dirty="0">
                <a:solidFill>
                  <a:srgbClr val="000000"/>
                </a:solidFill>
                <a:effectLst/>
                <a:latin typeface="Aptos" panose="020B0004020202020204" pitchFamily="34" charset="0"/>
              </a:rPr>
              <a:t>​</a:t>
            </a:r>
            <a:endParaRPr lang="en-GB" dirty="0"/>
          </a:p>
        </p:txBody>
      </p:sp>
      <p:sp>
        <p:nvSpPr>
          <p:cNvPr id="4" name="Slide Number Placeholder 3"/>
          <p:cNvSpPr>
            <a:spLocks noGrp="1"/>
          </p:cNvSpPr>
          <p:nvPr>
            <p:ph type="sldNum" sz="quarter" idx="5"/>
          </p:nvPr>
        </p:nvSpPr>
        <p:spPr/>
        <p:txBody>
          <a:bodyPr/>
          <a:lstStyle/>
          <a:p>
            <a:fld id="{75DE1869-CB67-495F-B27E-924373930F94}" type="slidenum">
              <a:rPr lang="en-GB" smtClean="0"/>
              <a:t>7</a:t>
            </a:fld>
            <a:endParaRPr lang="en-GB"/>
          </a:p>
        </p:txBody>
      </p:sp>
    </p:spTree>
    <p:extLst>
      <p:ext uri="{BB962C8B-B14F-4D97-AF65-F5344CB8AC3E}">
        <p14:creationId xmlns:p14="http://schemas.microsoft.com/office/powerpoint/2010/main" val="423461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the reference for a change</a:t>
            </a:r>
          </a:p>
        </p:txBody>
      </p:sp>
      <p:sp>
        <p:nvSpPr>
          <p:cNvPr id="4" name="Slide Number Placeholder 3"/>
          <p:cNvSpPr>
            <a:spLocks noGrp="1"/>
          </p:cNvSpPr>
          <p:nvPr>
            <p:ph type="sldNum" sz="quarter" idx="5"/>
          </p:nvPr>
        </p:nvSpPr>
        <p:spPr/>
        <p:txBody>
          <a:bodyPr/>
          <a:lstStyle/>
          <a:p>
            <a:fld id="{75DE1869-CB67-495F-B27E-924373930F94}" type="slidenum">
              <a:rPr lang="en-GB" smtClean="0"/>
              <a:t>9</a:t>
            </a:fld>
            <a:endParaRPr lang="en-GB"/>
          </a:p>
        </p:txBody>
      </p:sp>
    </p:spTree>
    <p:extLst>
      <p:ext uri="{BB962C8B-B14F-4D97-AF65-F5344CB8AC3E}">
        <p14:creationId xmlns:p14="http://schemas.microsoft.com/office/powerpoint/2010/main" val="957671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that sort of change</a:t>
            </a:r>
          </a:p>
        </p:txBody>
      </p:sp>
      <p:sp>
        <p:nvSpPr>
          <p:cNvPr id="4" name="Slide Number Placeholder 3"/>
          <p:cNvSpPr>
            <a:spLocks noGrp="1"/>
          </p:cNvSpPr>
          <p:nvPr>
            <p:ph type="sldNum" sz="quarter" idx="5"/>
          </p:nvPr>
        </p:nvSpPr>
        <p:spPr/>
        <p:txBody>
          <a:bodyPr/>
          <a:lstStyle/>
          <a:p>
            <a:fld id="{75DE1869-CB67-495F-B27E-924373930F94}" type="slidenum">
              <a:rPr lang="en-GB" smtClean="0"/>
              <a:t>10</a:t>
            </a:fld>
            <a:endParaRPr lang="en-GB"/>
          </a:p>
        </p:txBody>
      </p:sp>
    </p:spTree>
    <p:extLst>
      <p:ext uri="{BB962C8B-B14F-4D97-AF65-F5344CB8AC3E}">
        <p14:creationId xmlns:p14="http://schemas.microsoft.com/office/powerpoint/2010/main" val="632344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CE4EE-26CF-DB17-03B0-9DB2EE3F284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6AE6BDBB-50DE-5EF8-A16D-62E834B87F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F60F0C13-AFB7-763B-AA17-42D198A76840}"/>
              </a:ext>
            </a:extLst>
          </p:cNvPr>
          <p:cNvSpPr>
            <a:spLocks noGrp="1"/>
          </p:cNvSpPr>
          <p:nvPr>
            <p:ph type="dt" sz="half" idx="10"/>
          </p:nvPr>
        </p:nvSpPr>
        <p:spPr/>
        <p:txBody>
          <a:bodyPr/>
          <a:lstStyle/>
          <a:p>
            <a:fld id="{46408D7A-90EF-41D4-A378-7F07EE32278E}" type="datetimeFigureOut">
              <a:rPr lang="en-GB" smtClean="0"/>
              <a:t>13/09/2024</a:t>
            </a:fld>
            <a:endParaRPr lang="en-GB"/>
          </a:p>
        </p:txBody>
      </p:sp>
      <p:sp>
        <p:nvSpPr>
          <p:cNvPr id="5" name="Footer Placeholder 4">
            <a:extLst>
              <a:ext uri="{FF2B5EF4-FFF2-40B4-BE49-F238E27FC236}">
                <a16:creationId xmlns:a16="http://schemas.microsoft.com/office/drawing/2014/main" id="{D74D29D1-A5E8-450B-65CE-6032066841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D6D7BE-D548-0293-B592-3DF24A48277A}"/>
              </a:ext>
            </a:extLst>
          </p:cNvPr>
          <p:cNvSpPr>
            <a:spLocks noGrp="1"/>
          </p:cNvSpPr>
          <p:nvPr>
            <p:ph type="sldNum" sz="quarter" idx="12"/>
          </p:nvPr>
        </p:nvSpPr>
        <p:spPr/>
        <p:txBody>
          <a:bodyPr/>
          <a:lstStyle/>
          <a:p>
            <a:fld id="{AE818ED3-B635-452D-99AC-6B93D278906C}" type="slidenum">
              <a:rPr lang="en-GB" smtClean="0"/>
              <a:t>‹#›</a:t>
            </a:fld>
            <a:endParaRPr lang="en-GB"/>
          </a:p>
        </p:txBody>
      </p:sp>
    </p:spTree>
    <p:extLst>
      <p:ext uri="{BB962C8B-B14F-4D97-AF65-F5344CB8AC3E}">
        <p14:creationId xmlns:p14="http://schemas.microsoft.com/office/powerpoint/2010/main" val="3335771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41DF-4ACA-5230-F9CC-F82E94A95A7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CECD01F1-9665-82AC-E6D0-0E17747CBC9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805A3F0-90E0-7DBE-D335-8CD4929DC34E}"/>
              </a:ext>
            </a:extLst>
          </p:cNvPr>
          <p:cNvSpPr>
            <a:spLocks noGrp="1"/>
          </p:cNvSpPr>
          <p:nvPr>
            <p:ph type="dt" sz="half" idx="10"/>
          </p:nvPr>
        </p:nvSpPr>
        <p:spPr/>
        <p:txBody>
          <a:bodyPr/>
          <a:lstStyle/>
          <a:p>
            <a:fld id="{46408D7A-90EF-41D4-A378-7F07EE32278E}" type="datetimeFigureOut">
              <a:rPr lang="en-GB" smtClean="0"/>
              <a:t>13/09/2024</a:t>
            </a:fld>
            <a:endParaRPr lang="en-GB"/>
          </a:p>
        </p:txBody>
      </p:sp>
      <p:sp>
        <p:nvSpPr>
          <p:cNvPr id="5" name="Footer Placeholder 4">
            <a:extLst>
              <a:ext uri="{FF2B5EF4-FFF2-40B4-BE49-F238E27FC236}">
                <a16:creationId xmlns:a16="http://schemas.microsoft.com/office/drawing/2014/main" id="{779AE466-68DA-FA0D-CABF-62F49DDC81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C88A93-A29C-C44E-D9CC-1EE0631CDF2C}"/>
              </a:ext>
            </a:extLst>
          </p:cNvPr>
          <p:cNvSpPr>
            <a:spLocks noGrp="1"/>
          </p:cNvSpPr>
          <p:nvPr>
            <p:ph type="sldNum" sz="quarter" idx="12"/>
          </p:nvPr>
        </p:nvSpPr>
        <p:spPr/>
        <p:txBody>
          <a:bodyPr/>
          <a:lstStyle/>
          <a:p>
            <a:fld id="{AE818ED3-B635-452D-99AC-6B93D278906C}" type="slidenum">
              <a:rPr lang="en-GB" smtClean="0"/>
              <a:t>‹#›</a:t>
            </a:fld>
            <a:endParaRPr lang="en-GB"/>
          </a:p>
        </p:txBody>
      </p:sp>
    </p:spTree>
    <p:extLst>
      <p:ext uri="{BB962C8B-B14F-4D97-AF65-F5344CB8AC3E}">
        <p14:creationId xmlns:p14="http://schemas.microsoft.com/office/powerpoint/2010/main" val="3250224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E5FFAF-4929-0034-7593-3B05BD68B978}"/>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D0DDC20-045C-5555-7E12-9D9443860B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094F655-AC86-5F68-6AB3-D35AB0E04967}"/>
              </a:ext>
            </a:extLst>
          </p:cNvPr>
          <p:cNvSpPr>
            <a:spLocks noGrp="1"/>
          </p:cNvSpPr>
          <p:nvPr>
            <p:ph type="dt" sz="half" idx="10"/>
          </p:nvPr>
        </p:nvSpPr>
        <p:spPr/>
        <p:txBody>
          <a:bodyPr/>
          <a:lstStyle/>
          <a:p>
            <a:fld id="{46408D7A-90EF-41D4-A378-7F07EE32278E}" type="datetimeFigureOut">
              <a:rPr lang="en-GB" smtClean="0"/>
              <a:t>13/09/2024</a:t>
            </a:fld>
            <a:endParaRPr lang="en-GB"/>
          </a:p>
        </p:txBody>
      </p:sp>
      <p:sp>
        <p:nvSpPr>
          <p:cNvPr id="5" name="Footer Placeholder 4">
            <a:extLst>
              <a:ext uri="{FF2B5EF4-FFF2-40B4-BE49-F238E27FC236}">
                <a16:creationId xmlns:a16="http://schemas.microsoft.com/office/drawing/2014/main" id="{811E17B5-68DA-2115-AECA-7EBAC5D1C4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BD591C-FFDF-B01E-FA25-A8AF71B57DD3}"/>
              </a:ext>
            </a:extLst>
          </p:cNvPr>
          <p:cNvSpPr>
            <a:spLocks noGrp="1"/>
          </p:cNvSpPr>
          <p:nvPr>
            <p:ph type="sldNum" sz="quarter" idx="12"/>
          </p:nvPr>
        </p:nvSpPr>
        <p:spPr/>
        <p:txBody>
          <a:bodyPr/>
          <a:lstStyle/>
          <a:p>
            <a:fld id="{AE818ED3-B635-452D-99AC-6B93D278906C}" type="slidenum">
              <a:rPr lang="en-GB" smtClean="0"/>
              <a:t>‹#›</a:t>
            </a:fld>
            <a:endParaRPr lang="en-GB"/>
          </a:p>
        </p:txBody>
      </p:sp>
    </p:spTree>
    <p:extLst>
      <p:ext uri="{BB962C8B-B14F-4D97-AF65-F5344CB8AC3E}">
        <p14:creationId xmlns:p14="http://schemas.microsoft.com/office/powerpoint/2010/main" val="2796185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BB35-7573-D613-269E-E95FBF1EB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7A5E402-5B59-FB17-56AB-DA58E3EAF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185B88D-A3F9-414F-F76D-BFC653BDAA40}"/>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5" name="Footer Placeholder 4">
            <a:extLst>
              <a:ext uri="{FF2B5EF4-FFF2-40B4-BE49-F238E27FC236}">
                <a16:creationId xmlns:a16="http://schemas.microsoft.com/office/drawing/2014/main" id="{254AE639-27AF-4356-4403-72D84D78E8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78243-FB3D-03F6-90CB-1FA557E75243}"/>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279979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E410-8E10-79A0-1A5C-1B595AC406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76E10EB-CC55-264F-E8B9-67B3EDFB3B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283E2C-D2DF-1769-53AD-C4EF521B7991}"/>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5" name="Footer Placeholder 4">
            <a:extLst>
              <a:ext uri="{FF2B5EF4-FFF2-40B4-BE49-F238E27FC236}">
                <a16:creationId xmlns:a16="http://schemas.microsoft.com/office/drawing/2014/main" id="{ACF83EB9-AAC5-0584-68B7-A4A9407363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6B3742-E904-FED3-76E8-73B7B613324C}"/>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1486167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13C3-7AA8-4B09-15FF-04EE268C3C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60DAD77-79F1-97C5-CF64-97C5A39F40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F1AC3C-BA9F-41D7-BB6F-D7FBC95B95C6}"/>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5" name="Footer Placeholder 4">
            <a:extLst>
              <a:ext uri="{FF2B5EF4-FFF2-40B4-BE49-F238E27FC236}">
                <a16:creationId xmlns:a16="http://schemas.microsoft.com/office/drawing/2014/main" id="{BF938CDF-2A18-007D-C7A5-29F9E62C2A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ED7D41-7306-C857-CE9A-55F56842DFBC}"/>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3816001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D143-45DD-7A5C-5541-BCC482E0AD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7F6DAB-44FF-8F4F-626A-31B3E097AE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10D5AB-A64F-0E6E-A66B-9A49256C2F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A8F4756-6A0F-1824-22E6-A32C5ED46A77}"/>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6" name="Footer Placeholder 5">
            <a:extLst>
              <a:ext uri="{FF2B5EF4-FFF2-40B4-BE49-F238E27FC236}">
                <a16:creationId xmlns:a16="http://schemas.microsoft.com/office/drawing/2014/main" id="{665A92E4-3D45-1ED8-3C67-C0B21148ED7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EF451C-C81A-606A-F0C5-8B336C8F278A}"/>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3603964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8E3B-0981-9900-D668-B34BC199804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E9BE5F-75EF-3217-DDC3-4ED492131F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51EC0A-53FD-B65C-6569-1C5B9B3FC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09C7C81-906B-1C27-041A-1EE5EED0F6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A789F8-0980-1D34-41E1-FEAABAA26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F2380E7-5C7D-7099-0AA4-FD8B6F22D3F4}"/>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8" name="Footer Placeholder 7">
            <a:extLst>
              <a:ext uri="{FF2B5EF4-FFF2-40B4-BE49-F238E27FC236}">
                <a16:creationId xmlns:a16="http://schemas.microsoft.com/office/drawing/2014/main" id="{F829338F-0879-4BD7-32FB-AE4345443DF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1254E4D-D8D5-70DD-A4D7-827830AA4FD2}"/>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1296349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75A34-9E1A-42A4-CB10-B805F9E0658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6FD11EE-7982-46CA-CE88-6ADA2F5E3334}"/>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4" name="Footer Placeholder 3">
            <a:extLst>
              <a:ext uri="{FF2B5EF4-FFF2-40B4-BE49-F238E27FC236}">
                <a16:creationId xmlns:a16="http://schemas.microsoft.com/office/drawing/2014/main" id="{6DE66C81-FD12-5CE5-3511-98E342189AF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EF82604-49B2-0B7F-5554-F32C0061FDAB}"/>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2555978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9DC3A-3F54-0611-3317-C49801F039CA}"/>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3" name="Footer Placeholder 2">
            <a:extLst>
              <a:ext uri="{FF2B5EF4-FFF2-40B4-BE49-F238E27FC236}">
                <a16:creationId xmlns:a16="http://schemas.microsoft.com/office/drawing/2014/main" id="{5350CAFA-BD19-6981-ED22-DFE7AC2631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92074CD-15AF-764E-F5BD-E8BD7A148CAD}"/>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4058378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2E6D-A82A-8BA3-0560-71926EB92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79078C-1469-D2BF-A072-8F61002630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73EA80-6412-ACE8-D811-334339625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7FF30D-C7B8-5602-06AA-0263AC6FF373}"/>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6" name="Footer Placeholder 5">
            <a:extLst>
              <a:ext uri="{FF2B5EF4-FFF2-40B4-BE49-F238E27FC236}">
                <a16:creationId xmlns:a16="http://schemas.microsoft.com/office/drawing/2014/main" id="{3D1B410B-AA7D-9BBB-7F2B-0631F3F6BF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17505F-FE68-2B85-392C-80CF58E93D49}"/>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884113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F691-026A-AE76-9BE3-E3710529D15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8820F30-D1A0-E8E9-9C3F-2E20880AEC1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2D9ED84-39A5-01FC-8349-468F0188518D}"/>
              </a:ext>
            </a:extLst>
          </p:cNvPr>
          <p:cNvSpPr>
            <a:spLocks noGrp="1"/>
          </p:cNvSpPr>
          <p:nvPr>
            <p:ph type="dt" sz="half" idx="10"/>
          </p:nvPr>
        </p:nvSpPr>
        <p:spPr/>
        <p:txBody>
          <a:bodyPr/>
          <a:lstStyle/>
          <a:p>
            <a:fld id="{46408D7A-90EF-41D4-A378-7F07EE32278E}" type="datetimeFigureOut">
              <a:rPr lang="en-GB" smtClean="0"/>
              <a:t>13/09/2024</a:t>
            </a:fld>
            <a:endParaRPr lang="en-GB"/>
          </a:p>
        </p:txBody>
      </p:sp>
      <p:sp>
        <p:nvSpPr>
          <p:cNvPr id="5" name="Footer Placeholder 4">
            <a:extLst>
              <a:ext uri="{FF2B5EF4-FFF2-40B4-BE49-F238E27FC236}">
                <a16:creationId xmlns:a16="http://schemas.microsoft.com/office/drawing/2014/main" id="{C3C3BDF9-CF02-FA46-CD8B-A7174F81E2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097062-0A76-64F8-AC09-A97C0144471E}"/>
              </a:ext>
            </a:extLst>
          </p:cNvPr>
          <p:cNvSpPr>
            <a:spLocks noGrp="1"/>
          </p:cNvSpPr>
          <p:nvPr>
            <p:ph type="sldNum" sz="quarter" idx="12"/>
          </p:nvPr>
        </p:nvSpPr>
        <p:spPr/>
        <p:txBody>
          <a:bodyPr/>
          <a:lstStyle/>
          <a:p>
            <a:fld id="{AE818ED3-B635-452D-99AC-6B93D278906C}" type="slidenum">
              <a:rPr lang="en-GB" smtClean="0"/>
              <a:t>‹#›</a:t>
            </a:fld>
            <a:endParaRPr lang="en-GB"/>
          </a:p>
        </p:txBody>
      </p:sp>
    </p:spTree>
    <p:extLst>
      <p:ext uri="{BB962C8B-B14F-4D97-AF65-F5344CB8AC3E}">
        <p14:creationId xmlns:p14="http://schemas.microsoft.com/office/powerpoint/2010/main" val="8890155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654D-AB82-3D93-4226-5A1947DE65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8E22ACC-3DF6-3848-9276-35881A7437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976DDCA-7C0D-C5D9-9F4A-9A1354DCA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A2877E-8FB2-4871-E329-6CC0723F1AE8}"/>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6" name="Footer Placeholder 5">
            <a:extLst>
              <a:ext uri="{FF2B5EF4-FFF2-40B4-BE49-F238E27FC236}">
                <a16:creationId xmlns:a16="http://schemas.microsoft.com/office/drawing/2014/main" id="{B3FA6EC6-EFCF-F787-FC2D-F308FD10CD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019D46-3DDA-5003-74FA-098422CC2B4A}"/>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3879811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CBEF-2C29-2195-5859-2079329C49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AE69C9-00FE-D689-796F-1D774D7B50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9D476F-16BD-C3F7-2759-3317F4DB710D}"/>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5" name="Footer Placeholder 4">
            <a:extLst>
              <a:ext uri="{FF2B5EF4-FFF2-40B4-BE49-F238E27FC236}">
                <a16:creationId xmlns:a16="http://schemas.microsoft.com/office/drawing/2014/main" id="{96A6C5D4-A396-224F-4018-AC23AE1631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7675AD-221A-CDEE-A91C-C119C8B08FB8}"/>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1598927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2A764F-1F01-2EA9-D592-BA22EEC5F4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38B344-C7F3-CCD8-6544-30D38AC016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3015E0-93D3-33D2-DB08-B070BD79D953}"/>
              </a:ext>
            </a:extLst>
          </p:cNvPr>
          <p:cNvSpPr>
            <a:spLocks noGrp="1"/>
          </p:cNvSpPr>
          <p:nvPr>
            <p:ph type="dt" sz="half" idx="10"/>
          </p:nvPr>
        </p:nvSpPr>
        <p:spPr/>
        <p:txBody>
          <a:bodyPr/>
          <a:lstStyle/>
          <a:p>
            <a:fld id="{36250D35-438B-41E9-BDE2-B658D3957A6D}" type="datetimeFigureOut">
              <a:rPr lang="en-GB" smtClean="0"/>
              <a:t>13/09/2024</a:t>
            </a:fld>
            <a:endParaRPr lang="en-GB"/>
          </a:p>
        </p:txBody>
      </p:sp>
      <p:sp>
        <p:nvSpPr>
          <p:cNvPr id="5" name="Footer Placeholder 4">
            <a:extLst>
              <a:ext uri="{FF2B5EF4-FFF2-40B4-BE49-F238E27FC236}">
                <a16:creationId xmlns:a16="http://schemas.microsoft.com/office/drawing/2014/main" id="{9ABEB90B-A9F3-D06C-3832-188BCF3DB9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76F569-773A-4F95-EB89-8DDFD7B1C883}"/>
              </a:ext>
            </a:extLst>
          </p:cNvPr>
          <p:cNvSpPr>
            <a:spLocks noGrp="1"/>
          </p:cNvSpPr>
          <p:nvPr>
            <p:ph type="sldNum" sz="quarter" idx="12"/>
          </p:nvPr>
        </p:nvSpPr>
        <p:spPr/>
        <p:txBody>
          <a:bodyPr/>
          <a:lstStyle/>
          <a:p>
            <a:fld id="{882737FA-DC85-4AD9-8658-285F461F85AF}" type="slidenum">
              <a:rPr lang="en-GB" smtClean="0"/>
              <a:t>‹#›</a:t>
            </a:fld>
            <a:endParaRPr lang="en-GB"/>
          </a:p>
        </p:txBody>
      </p:sp>
    </p:spTree>
    <p:extLst>
      <p:ext uri="{BB962C8B-B14F-4D97-AF65-F5344CB8AC3E}">
        <p14:creationId xmlns:p14="http://schemas.microsoft.com/office/powerpoint/2010/main" val="3705994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364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9/13/2024</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0552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E671-C781-6361-209F-D643E658941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253FE40-440C-FC38-76FB-28687F0AEC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76C184D-3463-00B0-9FC8-31667C2AA2E0}"/>
              </a:ext>
            </a:extLst>
          </p:cNvPr>
          <p:cNvSpPr>
            <a:spLocks noGrp="1"/>
          </p:cNvSpPr>
          <p:nvPr>
            <p:ph type="dt" sz="half" idx="10"/>
          </p:nvPr>
        </p:nvSpPr>
        <p:spPr/>
        <p:txBody>
          <a:bodyPr/>
          <a:lstStyle/>
          <a:p>
            <a:fld id="{46408D7A-90EF-41D4-A378-7F07EE32278E}" type="datetimeFigureOut">
              <a:rPr lang="en-GB" smtClean="0"/>
              <a:t>13/09/2024</a:t>
            </a:fld>
            <a:endParaRPr lang="en-GB"/>
          </a:p>
        </p:txBody>
      </p:sp>
      <p:sp>
        <p:nvSpPr>
          <p:cNvPr id="5" name="Footer Placeholder 4">
            <a:extLst>
              <a:ext uri="{FF2B5EF4-FFF2-40B4-BE49-F238E27FC236}">
                <a16:creationId xmlns:a16="http://schemas.microsoft.com/office/drawing/2014/main" id="{6BD91B38-5606-4ECA-EF79-DF2C57D319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242190-0B1F-CEDF-9FDF-D18DA37E8AF4}"/>
              </a:ext>
            </a:extLst>
          </p:cNvPr>
          <p:cNvSpPr>
            <a:spLocks noGrp="1"/>
          </p:cNvSpPr>
          <p:nvPr>
            <p:ph type="sldNum" sz="quarter" idx="12"/>
          </p:nvPr>
        </p:nvSpPr>
        <p:spPr/>
        <p:txBody>
          <a:bodyPr/>
          <a:lstStyle/>
          <a:p>
            <a:fld id="{AE818ED3-B635-452D-99AC-6B93D278906C}" type="slidenum">
              <a:rPr lang="en-GB" smtClean="0"/>
              <a:t>‹#›</a:t>
            </a:fld>
            <a:endParaRPr lang="en-GB"/>
          </a:p>
        </p:txBody>
      </p:sp>
    </p:spTree>
    <p:extLst>
      <p:ext uri="{BB962C8B-B14F-4D97-AF65-F5344CB8AC3E}">
        <p14:creationId xmlns:p14="http://schemas.microsoft.com/office/powerpoint/2010/main" val="56944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5217A-76F7-CA0C-E4A6-CB93C1F7EDB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4FAC135-2850-2533-3029-91938D344B3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4B8B1D20-8E6D-2E60-62BD-4AAB1A3F8DE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477F300-DAF1-36C7-89B8-CDF70BB0B6F5}"/>
              </a:ext>
            </a:extLst>
          </p:cNvPr>
          <p:cNvSpPr>
            <a:spLocks noGrp="1"/>
          </p:cNvSpPr>
          <p:nvPr>
            <p:ph type="dt" sz="half" idx="10"/>
          </p:nvPr>
        </p:nvSpPr>
        <p:spPr/>
        <p:txBody>
          <a:bodyPr/>
          <a:lstStyle/>
          <a:p>
            <a:fld id="{46408D7A-90EF-41D4-A378-7F07EE32278E}" type="datetimeFigureOut">
              <a:rPr lang="en-GB" smtClean="0"/>
              <a:t>13/09/2024</a:t>
            </a:fld>
            <a:endParaRPr lang="en-GB"/>
          </a:p>
        </p:txBody>
      </p:sp>
      <p:sp>
        <p:nvSpPr>
          <p:cNvPr id="6" name="Footer Placeholder 5">
            <a:extLst>
              <a:ext uri="{FF2B5EF4-FFF2-40B4-BE49-F238E27FC236}">
                <a16:creationId xmlns:a16="http://schemas.microsoft.com/office/drawing/2014/main" id="{8161CD62-2B7E-F463-00EF-D24CAFA47E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68EF8A-BB97-DCA1-EE06-63ACFF2792C7}"/>
              </a:ext>
            </a:extLst>
          </p:cNvPr>
          <p:cNvSpPr>
            <a:spLocks noGrp="1"/>
          </p:cNvSpPr>
          <p:nvPr>
            <p:ph type="sldNum" sz="quarter" idx="12"/>
          </p:nvPr>
        </p:nvSpPr>
        <p:spPr/>
        <p:txBody>
          <a:bodyPr/>
          <a:lstStyle/>
          <a:p>
            <a:fld id="{AE818ED3-B635-452D-99AC-6B93D278906C}" type="slidenum">
              <a:rPr lang="en-GB" smtClean="0"/>
              <a:t>‹#›</a:t>
            </a:fld>
            <a:endParaRPr lang="en-GB"/>
          </a:p>
        </p:txBody>
      </p:sp>
    </p:spTree>
    <p:extLst>
      <p:ext uri="{BB962C8B-B14F-4D97-AF65-F5344CB8AC3E}">
        <p14:creationId xmlns:p14="http://schemas.microsoft.com/office/powerpoint/2010/main" val="3683548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6ABD-C42D-67A5-9AF8-A4E27498722C}"/>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4F4A81D-E29F-D96A-A4AD-DDCC567787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8207E51-E22E-3AC6-C63D-B4D3C2C9DA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E74300D-4448-A3D2-4B22-79E2668667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355F4CE-73B9-5E21-59B7-3AB152F4129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7D9362C-01DA-BFFC-D3BE-56C8D535C4E9}"/>
              </a:ext>
            </a:extLst>
          </p:cNvPr>
          <p:cNvSpPr>
            <a:spLocks noGrp="1"/>
          </p:cNvSpPr>
          <p:nvPr>
            <p:ph type="dt" sz="half" idx="10"/>
          </p:nvPr>
        </p:nvSpPr>
        <p:spPr/>
        <p:txBody>
          <a:bodyPr/>
          <a:lstStyle/>
          <a:p>
            <a:fld id="{46408D7A-90EF-41D4-A378-7F07EE32278E}" type="datetimeFigureOut">
              <a:rPr lang="en-GB" smtClean="0"/>
              <a:t>13/09/2024</a:t>
            </a:fld>
            <a:endParaRPr lang="en-GB"/>
          </a:p>
        </p:txBody>
      </p:sp>
      <p:sp>
        <p:nvSpPr>
          <p:cNvPr id="8" name="Footer Placeholder 7">
            <a:extLst>
              <a:ext uri="{FF2B5EF4-FFF2-40B4-BE49-F238E27FC236}">
                <a16:creationId xmlns:a16="http://schemas.microsoft.com/office/drawing/2014/main" id="{17706AAE-0462-7AAA-C8D7-6283417ED3F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6B1A0-E804-C57D-697B-C7B0AE44AB85}"/>
              </a:ext>
            </a:extLst>
          </p:cNvPr>
          <p:cNvSpPr>
            <a:spLocks noGrp="1"/>
          </p:cNvSpPr>
          <p:nvPr>
            <p:ph type="sldNum" sz="quarter" idx="12"/>
          </p:nvPr>
        </p:nvSpPr>
        <p:spPr/>
        <p:txBody>
          <a:bodyPr/>
          <a:lstStyle/>
          <a:p>
            <a:fld id="{AE818ED3-B635-452D-99AC-6B93D278906C}" type="slidenum">
              <a:rPr lang="en-GB" smtClean="0"/>
              <a:t>‹#›</a:t>
            </a:fld>
            <a:endParaRPr lang="en-GB"/>
          </a:p>
        </p:txBody>
      </p:sp>
    </p:spTree>
    <p:extLst>
      <p:ext uri="{BB962C8B-B14F-4D97-AF65-F5344CB8AC3E}">
        <p14:creationId xmlns:p14="http://schemas.microsoft.com/office/powerpoint/2010/main" val="554631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94466-DAE3-4C77-19E2-286427A2F3A4}"/>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2F6DEBD-21D7-EB0B-A519-5ABE47514C73}"/>
              </a:ext>
            </a:extLst>
          </p:cNvPr>
          <p:cNvSpPr>
            <a:spLocks noGrp="1"/>
          </p:cNvSpPr>
          <p:nvPr>
            <p:ph type="dt" sz="half" idx="10"/>
          </p:nvPr>
        </p:nvSpPr>
        <p:spPr/>
        <p:txBody>
          <a:bodyPr/>
          <a:lstStyle/>
          <a:p>
            <a:fld id="{46408D7A-90EF-41D4-A378-7F07EE32278E}" type="datetimeFigureOut">
              <a:rPr lang="en-GB" smtClean="0"/>
              <a:t>13/09/2024</a:t>
            </a:fld>
            <a:endParaRPr lang="en-GB"/>
          </a:p>
        </p:txBody>
      </p:sp>
      <p:sp>
        <p:nvSpPr>
          <p:cNvPr id="4" name="Footer Placeholder 3">
            <a:extLst>
              <a:ext uri="{FF2B5EF4-FFF2-40B4-BE49-F238E27FC236}">
                <a16:creationId xmlns:a16="http://schemas.microsoft.com/office/drawing/2014/main" id="{078BDE10-C739-56E9-EA62-A5B3322451A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ED17127-145C-1B71-59B7-22E619307E0A}"/>
              </a:ext>
            </a:extLst>
          </p:cNvPr>
          <p:cNvSpPr>
            <a:spLocks noGrp="1"/>
          </p:cNvSpPr>
          <p:nvPr>
            <p:ph type="sldNum" sz="quarter" idx="12"/>
          </p:nvPr>
        </p:nvSpPr>
        <p:spPr/>
        <p:txBody>
          <a:bodyPr/>
          <a:lstStyle/>
          <a:p>
            <a:fld id="{AE818ED3-B635-452D-99AC-6B93D278906C}" type="slidenum">
              <a:rPr lang="en-GB" smtClean="0"/>
              <a:t>‹#›</a:t>
            </a:fld>
            <a:endParaRPr lang="en-GB"/>
          </a:p>
        </p:txBody>
      </p:sp>
    </p:spTree>
    <p:extLst>
      <p:ext uri="{BB962C8B-B14F-4D97-AF65-F5344CB8AC3E}">
        <p14:creationId xmlns:p14="http://schemas.microsoft.com/office/powerpoint/2010/main" val="362046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7F43C-33BE-4678-0174-6E588704C5A2}"/>
              </a:ext>
            </a:extLst>
          </p:cNvPr>
          <p:cNvSpPr>
            <a:spLocks noGrp="1"/>
          </p:cNvSpPr>
          <p:nvPr>
            <p:ph type="dt" sz="half" idx="10"/>
          </p:nvPr>
        </p:nvSpPr>
        <p:spPr/>
        <p:txBody>
          <a:bodyPr/>
          <a:lstStyle/>
          <a:p>
            <a:fld id="{46408D7A-90EF-41D4-A378-7F07EE32278E}" type="datetimeFigureOut">
              <a:rPr lang="en-GB" smtClean="0"/>
              <a:t>13/09/2024</a:t>
            </a:fld>
            <a:endParaRPr lang="en-GB"/>
          </a:p>
        </p:txBody>
      </p:sp>
      <p:sp>
        <p:nvSpPr>
          <p:cNvPr id="3" name="Footer Placeholder 2">
            <a:extLst>
              <a:ext uri="{FF2B5EF4-FFF2-40B4-BE49-F238E27FC236}">
                <a16:creationId xmlns:a16="http://schemas.microsoft.com/office/drawing/2014/main" id="{C2725491-89A6-F85D-65D9-96FF502557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062A5CC-E763-268A-FF81-8E8B6313FCAD}"/>
              </a:ext>
            </a:extLst>
          </p:cNvPr>
          <p:cNvSpPr>
            <a:spLocks noGrp="1"/>
          </p:cNvSpPr>
          <p:nvPr>
            <p:ph type="sldNum" sz="quarter" idx="12"/>
          </p:nvPr>
        </p:nvSpPr>
        <p:spPr/>
        <p:txBody>
          <a:bodyPr/>
          <a:lstStyle/>
          <a:p>
            <a:fld id="{AE818ED3-B635-452D-99AC-6B93D278906C}" type="slidenum">
              <a:rPr lang="en-GB" smtClean="0"/>
              <a:t>‹#›</a:t>
            </a:fld>
            <a:endParaRPr lang="en-GB"/>
          </a:p>
        </p:txBody>
      </p:sp>
    </p:spTree>
    <p:extLst>
      <p:ext uri="{BB962C8B-B14F-4D97-AF65-F5344CB8AC3E}">
        <p14:creationId xmlns:p14="http://schemas.microsoft.com/office/powerpoint/2010/main" val="2821409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AD38-F9CE-1A9B-EE87-E8D4A22EC6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919893D-9860-5622-963F-921F9A938E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FDE50A19-DC9E-511D-2F32-AE84DD165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D33A415-D0C8-43A7-7593-0CB9287C5F26}"/>
              </a:ext>
            </a:extLst>
          </p:cNvPr>
          <p:cNvSpPr>
            <a:spLocks noGrp="1"/>
          </p:cNvSpPr>
          <p:nvPr>
            <p:ph type="dt" sz="half" idx="10"/>
          </p:nvPr>
        </p:nvSpPr>
        <p:spPr/>
        <p:txBody>
          <a:bodyPr/>
          <a:lstStyle/>
          <a:p>
            <a:fld id="{46408D7A-90EF-41D4-A378-7F07EE32278E}" type="datetimeFigureOut">
              <a:rPr lang="en-GB" smtClean="0"/>
              <a:t>13/09/2024</a:t>
            </a:fld>
            <a:endParaRPr lang="en-GB"/>
          </a:p>
        </p:txBody>
      </p:sp>
      <p:sp>
        <p:nvSpPr>
          <p:cNvPr id="6" name="Footer Placeholder 5">
            <a:extLst>
              <a:ext uri="{FF2B5EF4-FFF2-40B4-BE49-F238E27FC236}">
                <a16:creationId xmlns:a16="http://schemas.microsoft.com/office/drawing/2014/main" id="{E5B3DC3A-40AF-B1F6-5F9B-16D1842E20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98AD945-0F45-CCB9-C498-4E010B883984}"/>
              </a:ext>
            </a:extLst>
          </p:cNvPr>
          <p:cNvSpPr>
            <a:spLocks noGrp="1"/>
          </p:cNvSpPr>
          <p:nvPr>
            <p:ph type="sldNum" sz="quarter" idx="12"/>
          </p:nvPr>
        </p:nvSpPr>
        <p:spPr/>
        <p:txBody>
          <a:bodyPr/>
          <a:lstStyle/>
          <a:p>
            <a:fld id="{AE818ED3-B635-452D-99AC-6B93D278906C}" type="slidenum">
              <a:rPr lang="en-GB" smtClean="0"/>
              <a:t>‹#›</a:t>
            </a:fld>
            <a:endParaRPr lang="en-GB"/>
          </a:p>
        </p:txBody>
      </p:sp>
    </p:spTree>
    <p:extLst>
      <p:ext uri="{BB962C8B-B14F-4D97-AF65-F5344CB8AC3E}">
        <p14:creationId xmlns:p14="http://schemas.microsoft.com/office/powerpoint/2010/main" val="3155444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5A997-0BB8-7704-7813-442362CB5F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B977D291-0CEA-23B2-FE93-54266125BB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CBB9F4D-1B94-2C87-7078-29F4A46F8A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BE92CA-3BF8-C7A5-9564-B71A62391375}"/>
              </a:ext>
            </a:extLst>
          </p:cNvPr>
          <p:cNvSpPr>
            <a:spLocks noGrp="1"/>
          </p:cNvSpPr>
          <p:nvPr>
            <p:ph type="dt" sz="half" idx="10"/>
          </p:nvPr>
        </p:nvSpPr>
        <p:spPr/>
        <p:txBody>
          <a:bodyPr/>
          <a:lstStyle/>
          <a:p>
            <a:fld id="{46408D7A-90EF-41D4-A378-7F07EE32278E}" type="datetimeFigureOut">
              <a:rPr lang="en-GB" smtClean="0"/>
              <a:t>13/09/2024</a:t>
            </a:fld>
            <a:endParaRPr lang="en-GB"/>
          </a:p>
        </p:txBody>
      </p:sp>
      <p:sp>
        <p:nvSpPr>
          <p:cNvPr id="6" name="Footer Placeholder 5">
            <a:extLst>
              <a:ext uri="{FF2B5EF4-FFF2-40B4-BE49-F238E27FC236}">
                <a16:creationId xmlns:a16="http://schemas.microsoft.com/office/drawing/2014/main" id="{2A05F57F-CADC-CF5E-B24A-50ADF079A5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C681BE-C480-879E-204F-344A3040721C}"/>
              </a:ext>
            </a:extLst>
          </p:cNvPr>
          <p:cNvSpPr>
            <a:spLocks noGrp="1"/>
          </p:cNvSpPr>
          <p:nvPr>
            <p:ph type="sldNum" sz="quarter" idx="12"/>
          </p:nvPr>
        </p:nvSpPr>
        <p:spPr/>
        <p:txBody>
          <a:bodyPr/>
          <a:lstStyle/>
          <a:p>
            <a:fld id="{AE818ED3-B635-452D-99AC-6B93D278906C}" type="slidenum">
              <a:rPr lang="en-GB" smtClean="0"/>
              <a:t>‹#›</a:t>
            </a:fld>
            <a:endParaRPr lang="en-GB"/>
          </a:p>
        </p:txBody>
      </p:sp>
    </p:spTree>
    <p:extLst>
      <p:ext uri="{BB962C8B-B14F-4D97-AF65-F5344CB8AC3E}">
        <p14:creationId xmlns:p14="http://schemas.microsoft.com/office/powerpoint/2010/main" val="3855407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E73E06-954B-2CAE-3E6D-B84A38080A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88BCEA5-9452-B765-8757-2FBF370B8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A84B969-BF6E-E4D9-1C85-D80E44216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408D7A-90EF-41D4-A378-7F07EE32278E}" type="datetimeFigureOut">
              <a:rPr lang="en-GB" smtClean="0"/>
              <a:t>13/09/2024</a:t>
            </a:fld>
            <a:endParaRPr lang="en-GB"/>
          </a:p>
        </p:txBody>
      </p:sp>
      <p:sp>
        <p:nvSpPr>
          <p:cNvPr id="5" name="Footer Placeholder 4">
            <a:extLst>
              <a:ext uri="{FF2B5EF4-FFF2-40B4-BE49-F238E27FC236}">
                <a16:creationId xmlns:a16="http://schemas.microsoft.com/office/drawing/2014/main" id="{72B7C444-C217-AC7A-3BF9-D73D77868F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9A2B1AE-9E1C-EEB6-047A-53BC491C36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818ED3-B635-452D-99AC-6B93D278906C}" type="slidenum">
              <a:rPr lang="en-GB" smtClean="0"/>
              <a:t>‹#›</a:t>
            </a:fld>
            <a:endParaRPr lang="en-GB"/>
          </a:p>
        </p:txBody>
      </p:sp>
    </p:spTree>
    <p:extLst>
      <p:ext uri="{BB962C8B-B14F-4D97-AF65-F5344CB8AC3E}">
        <p14:creationId xmlns:p14="http://schemas.microsoft.com/office/powerpoint/2010/main" val="1724215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A3200B-A090-85C9-5E14-7835444999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40AA6D9-C16B-92C8-4AF5-F493E0E0DB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6F8D57-9C3D-9E5B-00F4-55BB8B64F4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250D35-438B-41E9-BDE2-B658D3957A6D}" type="datetimeFigureOut">
              <a:rPr lang="en-GB" smtClean="0"/>
              <a:t>13/09/2024</a:t>
            </a:fld>
            <a:endParaRPr lang="en-GB"/>
          </a:p>
        </p:txBody>
      </p:sp>
      <p:sp>
        <p:nvSpPr>
          <p:cNvPr id="5" name="Footer Placeholder 4">
            <a:extLst>
              <a:ext uri="{FF2B5EF4-FFF2-40B4-BE49-F238E27FC236}">
                <a16:creationId xmlns:a16="http://schemas.microsoft.com/office/drawing/2014/main" id="{AEAD242F-1B49-03F3-36E5-BD0F1992AE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B3D2E4-1EAD-7876-75D0-65C1319B7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2737FA-DC85-4AD9-8658-285F461F85AF}" type="slidenum">
              <a:rPr lang="en-GB" smtClean="0"/>
              <a:t>‹#›</a:t>
            </a:fld>
            <a:endParaRPr lang="en-GB"/>
          </a:p>
        </p:txBody>
      </p:sp>
    </p:spTree>
    <p:extLst>
      <p:ext uri="{BB962C8B-B14F-4D97-AF65-F5344CB8AC3E}">
        <p14:creationId xmlns:p14="http://schemas.microsoft.com/office/powerpoint/2010/main" val="2390804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793266"/>
      </p:ext>
    </p:extLst>
  </p:cSld>
  <p:clrMap bg1="lt1" tx1="dk1" bg2="lt2" tx2="dk2" accent1="accent1" accent2="accent2" accent3="accent3" accent4="accent4" accent5="accent5" accent6="accent6" hlink="hlink" folHlink="folHlink"/>
  <p:sldLayoutIdLst>
    <p:sldLayoutId id="2147483673" r:id="rId1"/>
    <p:sldLayoutId id="2147483674"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hyperlink" Target="https://udacity.github.io/git-styleguide/"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0C2B7-995A-5B14-117F-52DB81F251B4}"/>
              </a:ext>
            </a:extLst>
          </p:cNvPr>
          <p:cNvSpPr>
            <a:spLocks noGrp="1"/>
          </p:cNvSpPr>
          <p:nvPr>
            <p:ph type="ctrTitle"/>
          </p:nvPr>
        </p:nvSpPr>
        <p:spPr>
          <a:xfrm>
            <a:off x="6194716" y="739978"/>
            <a:ext cx="5334930" cy="3004145"/>
          </a:xfrm>
        </p:spPr>
        <p:txBody>
          <a:bodyPr>
            <a:normAutofit/>
          </a:bodyPr>
          <a:lstStyle/>
          <a:p>
            <a:r>
              <a:rPr lang="en-GB" sz="5100" dirty="0">
                <a:latin typeface="+mj-lt"/>
              </a:rPr>
              <a:t>What makes a good commit? Good Practices for Data Professionals</a:t>
            </a:r>
          </a:p>
        </p:txBody>
      </p:sp>
      <p:sp>
        <p:nvSpPr>
          <p:cNvPr id="3" name="Subtitle 2">
            <a:extLst>
              <a:ext uri="{FF2B5EF4-FFF2-40B4-BE49-F238E27FC236}">
                <a16:creationId xmlns:a16="http://schemas.microsoft.com/office/drawing/2014/main" id="{39B2BBEC-E36F-EE97-509F-0815B8AA2275}"/>
              </a:ext>
            </a:extLst>
          </p:cNvPr>
          <p:cNvSpPr>
            <a:spLocks noGrp="1"/>
          </p:cNvSpPr>
          <p:nvPr>
            <p:ph type="subTitle" idx="1"/>
          </p:nvPr>
        </p:nvSpPr>
        <p:spPr>
          <a:xfrm>
            <a:off x="6194715" y="3836197"/>
            <a:ext cx="5334931" cy="2189214"/>
          </a:xfrm>
        </p:spPr>
        <p:txBody>
          <a:bodyPr>
            <a:normAutofit/>
          </a:bodyPr>
          <a:lstStyle/>
          <a:p>
            <a:endParaRPr lang="en-GB">
              <a:latin typeface="+mj-lt"/>
            </a:endParaRPr>
          </a:p>
          <a:p>
            <a:r>
              <a:rPr lang="en-GB">
                <a:latin typeface="+mj-lt"/>
              </a:rPr>
              <a:t>Rob Sewell</a:t>
            </a:r>
          </a:p>
        </p:txBody>
      </p:sp>
      <p:sp>
        <p:nvSpPr>
          <p:cNvPr id="1033" name="Freeform: Shape 103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Shape 103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026" name="Picture 2" descr="A person with a beard and text&#10;&#10;Description automatically generated">
            <a:extLst>
              <a:ext uri="{FF2B5EF4-FFF2-40B4-BE49-F238E27FC236}">
                <a16:creationId xmlns:a16="http://schemas.microsoft.com/office/drawing/2014/main" id="{357027E6-B431-E411-FD2A-EA0DE17B3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b="3"/>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1043" name="Freeform: Shape 104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1421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Heap of coins on display at a street market">
            <a:extLst>
              <a:ext uri="{FF2B5EF4-FFF2-40B4-BE49-F238E27FC236}">
                <a16:creationId xmlns:a16="http://schemas.microsoft.com/office/drawing/2014/main" id="{8686FFFE-09EA-66F3-0C3B-D1C62E2F51D1}"/>
              </a:ext>
            </a:extLst>
          </p:cNvPr>
          <p:cNvPicPr>
            <a:picLocks noChangeAspect="1"/>
          </p:cNvPicPr>
          <p:nvPr/>
        </p:nvPicPr>
        <p:blipFill>
          <a:blip r:embed="rId3"/>
          <a:srcRect t="11645" b="13355"/>
          <a:stretch/>
        </p:blipFill>
        <p:spPr>
          <a:xfrm>
            <a:off x="1" y="1"/>
            <a:ext cx="12192000" cy="6857988"/>
          </a:xfrm>
          <a:prstGeom prst="rect">
            <a:avLst/>
          </a:prstGeom>
        </p:spPr>
      </p:pic>
      <p:sp>
        <p:nvSpPr>
          <p:cNvPr id="5" name="TextBox 4">
            <a:extLst>
              <a:ext uri="{FF2B5EF4-FFF2-40B4-BE49-F238E27FC236}">
                <a16:creationId xmlns:a16="http://schemas.microsoft.com/office/drawing/2014/main" id="{3E2C42D3-CD60-9AB0-0467-F0549A0A02EA}"/>
              </a:ext>
            </a:extLst>
          </p:cNvPr>
          <p:cNvSpPr txBox="1"/>
          <p:nvPr/>
        </p:nvSpPr>
        <p:spPr>
          <a:xfrm>
            <a:off x="-1" y="4765170"/>
            <a:ext cx="12364279" cy="2123658"/>
          </a:xfrm>
          <a:prstGeom prst="rect">
            <a:avLst/>
          </a:prstGeom>
          <a:solidFill>
            <a:srgbClr val="303C38">
              <a:alpha val="64000"/>
            </a:srgbClr>
          </a:solidFill>
        </p:spPr>
        <p:txBody>
          <a:bodyPr wrap="square" rtlCol="0">
            <a:spAutoFit/>
          </a:bodyPr>
          <a:lstStyle/>
          <a:p>
            <a:pPr algn="ctr"/>
            <a:r>
              <a:rPr lang="en-GB" sz="6600" dirty="0">
                <a:solidFill>
                  <a:schemeClr val="bg1"/>
                </a:solidFill>
              </a:rPr>
              <a:t>NOT that sort of change !! </a:t>
            </a:r>
          </a:p>
          <a:p>
            <a:pPr algn="ctr"/>
            <a:r>
              <a:rPr lang="en-GB" sz="6600" dirty="0">
                <a:solidFill>
                  <a:schemeClr val="bg1"/>
                </a:solidFill>
              </a:rPr>
              <a:t>Thanks AI !!</a:t>
            </a:r>
          </a:p>
        </p:txBody>
      </p:sp>
    </p:spTree>
    <p:extLst>
      <p:ext uri="{BB962C8B-B14F-4D97-AF65-F5344CB8AC3E}">
        <p14:creationId xmlns:p14="http://schemas.microsoft.com/office/powerpoint/2010/main" val="30112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wo documents illustration">
            <a:extLst>
              <a:ext uri="{FF2B5EF4-FFF2-40B4-BE49-F238E27FC236}">
                <a16:creationId xmlns:a16="http://schemas.microsoft.com/office/drawing/2014/main" id="{81C79D54-DEF5-630D-E18B-4AB173569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347" y="-352540"/>
            <a:ext cx="15959904" cy="8118195"/>
          </a:xfrm>
          <a:prstGeom prst="rect">
            <a:avLst/>
          </a:prstGeom>
        </p:spPr>
      </p:pic>
    </p:spTree>
    <p:extLst>
      <p:ext uri="{BB962C8B-B14F-4D97-AF65-F5344CB8AC3E}">
        <p14:creationId xmlns:p14="http://schemas.microsoft.com/office/powerpoint/2010/main" val="3737366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A36D3B-F8D0-22DD-0FB5-32A1D48B6515}"/>
              </a:ext>
            </a:extLst>
          </p:cNvPr>
          <p:cNvPicPr>
            <a:picLocks noChangeAspect="1"/>
          </p:cNvPicPr>
          <p:nvPr/>
        </p:nvPicPr>
        <p:blipFill>
          <a:blip r:embed="rId3"/>
          <a:stretch>
            <a:fillRect/>
          </a:stretch>
        </p:blipFill>
        <p:spPr>
          <a:xfrm>
            <a:off x="0" y="87529"/>
            <a:ext cx="12192000" cy="6682941"/>
          </a:xfrm>
          <a:prstGeom prst="rect">
            <a:avLst/>
          </a:prstGeom>
        </p:spPr>
      </p:pic>
    </p:spTree>
    <p:extLst>
      <p:ext uri="{BB962C8B-B14F-4D97-AF65-F5344CB8AC3E}">
        <p14:creationId xmlns:p14="http://schemas.microsoft.com/office/powerpoint/2010/main" val="4183667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ountry highway receding to horizon">
            <a:extLst>
              <a:ext uri="{FF2B5EF4-FFF2-40B4-BE49-F238E27FC236}">
                <a16:creationId xmlns:a16="http://schemas.microsoft.com/office/drawing/2014/main" id="{1CBFB295-1971-5055-4C29-0F5D3B2A6E00}"/>
              </a:ext>
            </a:extLst>
          </p:cNvPr>
          <p:cNvPicPr>
            <a:picLocks noChangeAspect="1"/>
          </p:cNvPicPr>
          <p:nvPr/>
        </p:nvPicPr>
        <p:blipFill>
          <a:blip r:embed="rId3"/>
          <a:srcRect t="15413"/>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0AF66B7C-69F6-439C-A508-14C94AF6B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61948" y="0"/>
            <a:ext cx="7230052"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5D58D47-FCD5-8737-1480-A723B719D473}"/>
              </a:ext>
            </a:extLst>
          </p:cNvPr>
          <p:cNvSpPr txBox="1"/>
          <p:nvPr/>
        </p:nvSpPr>
        <p:spPr>
          <a:xfrm>
            <a:off x="6638062" y="914400"/>
            <a:ext cx="4892948" cy="3427867"/>
          </a:xfrm>
          <a:prstGeom prst="rect">
            <a:avLst/>
          </a:prstGeom>
        </p:spPr>
        <p:txBody>
          <a:bodyPr vert="horz" lIns="91440" tIns="45720" rIns="91440" bIns="45720" rtlCol="0" anchor="t">
            <a:normAutofit/>
          </a:bodyPr>
          <a:lstStyle/>
          <a:p>
            <a:pPr algn="r">
              <a:spcBef>
                <a:spcPct val="0"/>
              </a:spcBef>
              <a:spcAft>
                <a:spcPts val="600"/>
              </a:spcAft>
            </a:pPr>
            <a:r>
              <a:rPr lang="en-US" sz="5400" b="1" kern="1200" dirty="0">
                <a:solidFill>
                  <a:srgbClr val="FFFFFF"/>
                </a:solidFill>
                <a:latin typeface="+mj-lt"/>
                <a:ea typeface="+mj-ea"/>
                <a:cs typeface="+mj-cs"/>
              </a:rPr>
              <a:t>Its linear</a:t>
            </a:r>
          </a:p>
        </p:txBody>
      </p:sp>
      <p:cxnSp>
        <p:nvCxnSpPr>
          <p:cNvPr id="14" name="Straight Connector 13">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8376"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59354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AD4E44-C014-662D-4B9A-84999D8923EC}"/>
              </a:ext>
            </a:extLst>
          </p:cNvPr>
          <p:cNvPicPr>
            <a:picLocks noChangeAspect="1"/>
          </p:cNvPicPr>
          <p:nvPr/>
        </p:nvPicPr>
        <p:blipFill>
          <a:blip r:embed="rId3"/>
          <a:stretch>
            <a:fillRect/>
          </a:stretch>
        </p:blipFill>
        <p:spPr>
          <a:xfrm>
            <a:off x="0" y="-44878"/>
            <a:ext cx="12207947" cy="7811770"/>
          </a:xfrm>
          <a:prstGeom prst="rect">
            <a:avLst/>
          </a:prstGeom>
        </p:spPr>
      </p:pic>
    </p:spTree>
    <p:extLst>
      <p:ext uri="{BB962C8B-B14F-4D97-AF65-F5344CB8AC3E}">
        <p14:creationId xmlns:p14="http://schemas.microsoft.com/office/powerpoint/2010/main" val="746294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8E33-CE79-B909-0BB9-64928814B3C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AC5355C-C03C-EE36-CF3F-E25A679057E7}"/>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2CB8634F-6CB4-C288-D452-01662E45A8E4}"/>
              </a:ext>
            </a:extLst>
          </p:cNvPr>
          <p:cNvSpPr>
            <a:spLocks noGrp="1"/>
          </p:cNvSpPr>
          <p:nvPr>
            <p:ph sz="half" idx="2"/>
          </p:nvPr>
        </p:nvSpPr>
        <p:spPr/>
        <p:txBody>
          <a:bodyPr/>
          <a:lstStyle/>
          <a:p>
            <a:endParaRPr lang="en-GB"/>
          </a:p>
        </p:txBody>
      </p:sp>
      <p:pic>
        <p:nvPicPr>
          <p:cNvPr id="6" name="Picture 5">
            <a:extLst>
              <a:ext uri="{FF2B5EF4-FFF2-40B4-BE49-F238E27FC236}">
                <a16:creationId xmlns:a16="http://schemas.microsoft.com/office/drawing/2014/main" id="{DD133010-FB97-74C0-E749-A6ADE58DE6EC}"/>
              </a:ext>
            </a:extLst>
          </p:cNvPr>
          <p:cNvPicPr>
            <a:picLocks noChangeAspect="1"/>
          </p:cNvPicPr>
          <p:nvPr/>
        </p:nvPicPr>
        <p:blipFill>
          <a:blip r:embed="rId3"/>
          <a:stretch>
            <a:fillRect/>
          </a:stretch>
        </p:blipFill>
        <p:spPr>
          <a:xfrm>
            <a:off x="519037" y="0"/>
            <a:ext cx="11153926" cy="6858000"/>
          </a:xfrm>
          <a:prstGeom prst="rect">
            <a:avLst/>
          </a:prstGeom>
        </p:spPr>
      </p:pic>
      <p:sp>
        <p:nvSpPr>
          <p:cNvPr id="7" name="Rectangle 6">
            <a:extLst>
              <a:ext uri="{FF2B5EF4-FFF2-40B4-BE49-F238E27FC236}">
                <a16:creationId xmlns:a16="http://schemas.microsoft.com/office/drawing/2014/main" id="{A7BC2D0B-1DF1-38B1-8B06-F2F56CFF60CB}"/>
              </a:ext>
            </a:extLst>
          </p:cNvPr>
          <p:cNvSpPr/>
          <p:nvPr/>
        </p:nvSpPr>
        <p:spPr>
          <a:xfrm>
            <a:off x="2556934" y="4204252"/>
            <a:ext cx="1766588" cy="206881"/>
          </a:xfrm>
          <a:prstGeom prst="rect">
            <a:avLst/>
          </a:prstGeom>
          <a:solidFill>
            <a:srgbClr val="0808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1657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ld man staring at camera">
            <a:extLst>
              <a:ext uri="{FF2B5EF4-FFF2-40B4-BE49-F238E27FC236}">
                <a16:creationId xmlns:a16="http://schemas.microsoft.com/office/drawing/2014/main" id="{B2629636-4981-F9FE-F0FC-C30B458341C2}"/>
              </a:ext>
            </a:extLst>
          </p:cNvPr>
          <p:cNvPicPr>
            <a:picLocks noChangeAspect="1"/>
          </p:cNvPicPr>
          <p:nvPr/>
        </p:nvPicPr>
        <p:blipFill>
          <a:blip r:embed="rId2">
            <a:extLst>
              <a:ext uri="{28A0092B-C50C-407E-A947-70E740481C1C}">
                <a14:useLocalDpi xmlns:a14="http://schemas.microsoft.com/office/drawing/2010/main" val="0"/>
              </a:ext>
            </a:extLst>
          </a:blip>
          <a:srcRect l="23298" t="6573" b="2518"/>
          <a:stretch/>
        </p:blipFill>
        <p:spPr>
          <a:xfrm>
            <a:off x="20" y="10"/>
            <a:ext cx="8668492" cy="6857990"/>
          </a:xfrm>
          <a:prstGeom prst="rect">
            <a:avLst/>
          </a:prstGeom>
        </p:spPr>
      </p:pic>
      <p:sp>
        <p:nvSpPr>
          <p:cNvPr id="12" name="Rectangle 11">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0E55614-8BBF-F554-97F5-ECFD1855A64B}"/>
              </a:ext>
            </a:extLst>
          </p:cNvPr>
          <p:cNvSpPr txBox="1"/>
          <p:nvPr/>
        </p:nvSpPr>
        <p:spPr>
          <a:xfrm>
            <a:off x="8306416" y="3085802"/>
            <a:ext cx="3438906" cy="3207258"/>
          </a:xfrm>
          <a:prstGeom prst="rect">
            <a:avLst/>
          </a:prstGeom>
        </p:spPr>
        <p:txBody>
          <a:bodyPr vert="horz" lIns="91440" tIns="45720" rIns="91440" bIns="45720" rtlCol="0" anchor="t">
            <a:normAutofit/>
          </a:bodyPr>
          <a:lstStyle/>
          <a:p>
            <a:pPr algn="ctr">
              <a:lnSpc>
                <a:spcPct val="90000"/>
              </a:lnSpc>
              <a:spcAft>
                <a:spcPts val="600"/>
              </a:spcAft>
            </a:pPr>
            <a:r>
              <a:rPr lang="en-US" sz="4400">
                <a:solidFill>
                  <a:schemeClr val="bg1"/>
                </a:solidFill>
              </a:rPr>
              <a:t>What is a commit message ?</a:t>
            </a:r>
            <a:endParaRPr lang="en-US" sz="4400" dirty="0">
              <a:solidFill>
                <a:schemeClr val="bg1"/>
              </a:solidFill>
            </a:endParaRPr>
          </a:p>
        </p:txBody>
      </p:sp>
    </p:spTree>
    <p:extLst>
      <p:ext uri="{BB962C8B-B14F-4D97-AF65-F5344CB8AC3E}">
        <p14:creationId xmlns:p14="http://schemas.microsoft.com/office/powerpoint/2010/main" val="2614453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8E33-CE79-B909-0BB9-64928814B3C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AC5355C-C03C-EE36-CF3F-E25A679057E7}"/>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2CB8634F-6CB4-C288-D452-01662E45A8E4}"/>
              </a:ext>
            </a:extLst>
          </p:cNvPr>
          <p:cNvSpPr>
            <a:spLocks noGrp="1"/>
          </p:cNvSpPr>
          <p:nvPr>
            <p:ph sz="half" idx="2"/>
          </p:nvPr>
        </p:nvSpPr>
        <p:spPr/>
        <p:txBody>
          <a:bodyPr/>
          <a:lstStyle/>
          <a:p>
            <a:endParaRPr lang="en-GB"/>
          </a:p>
        </p:txBody>
      </p:sp>
      <p:pic>
        <p:nvPicPr>
          <p:cNvPr id="6" name="Picture 5">
            <a:extLst>
              <a:ext uri="{FF2B5EF4-FFF2-40B4-BE49-F238E27FC236}">
                <a16:creationId xmlns:a16="http://schemas.microsoft.com/office/drawing/2014/main" id="{DD133010-FB97-74C0-E749-A6ADE58DE6EC}"/>
              </a:ext>
            </a:extLst>
          </p:cNvPr>
          <p:cNvPicPr>
            <a:picLocks noChangeAspect="1"/>
          </p:cNvPicPr>
          <p:nvPr/>
        </p:nvPicPr>
        <p:blipFill>
          <a:blip r:embed="rId3"/>
          <a:stretch>
            <a:fillRect/>
          </a:stretch>
        </p:blipFill>
        <p:spPr>
          <a:xfrm>
            <a:off x="519037" y="0"/>
            <a:ext cx="11153926" cy="6858000"/>
          </a:xfrm>
          <a:prstGeom prst="rect">
            <a:avLst/>
          </a:prstGeom>
        </p:spPr>
      </p:pic>
      <p:sp>
        <p:nvSpPr>
          <p:cNvPr id="7" name="Rectangle 6">
            <a:extLst>
              <a:ext uri="{FF2B5EF4-FFF2-40B4-BE49-F238E27FC236}">
                <a16:creationId xmlns:a16="http://schemas.microsoft.com/office/drawing/2014/main" id="{A7BC2D0B-1DF1-38B1-8B06-F2F56CFF60CB}"/>
              </a:ext>
            </a:extLst>
          </p:cNvPr>
          <p:cNvSpPr/>
          <p:nvPr/>
        </p:nvSpPr>
        <p:spPr>
          <a:xfrm>
            <a:off x="2556934" y="4204252"/>
            <a:ext cx="1766588" cy="206881"/>
          </a:xfrm>
          <a:prstGeom prst="rect">
            <a:avLst/>
          </a:prstGeom>
          <a:solidFill>
            <a:srgbClr val="0808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1879564-1C97-913D-DA39-0FC7D90DED99}"/>
              </a:ext>
            </a:extLst>
          </p:cNvPr>
          <p:cNvSpPr/>
          <p:nvPr/>
        </p:nvSpPr>
        <p:spPr>
          <a:xfrm>
            <a:off x="2226734" y="4462158"/>
            <a:ext cx="1766588" cy="206881"/>
          </a:xfrm>
          <a:prstGeom prst="rect">
            <a:avLst/>
          </a:prstGeom>
          <a:solidFill>
            <a:srgbClr val="0808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7677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133010-FB97-74C0-E749-A6ADE58DE6EC}"/>
              </a:ext>
            </a:extLst>
          </p:cNvPr>
          <p:cNvPicPr>
            <a:picLocks noChangeAspect="1"/>
          </p:cNvPicPr>
          <p:nvPr/>
        </p:nvPicPr>
        <p:blipFill>
          <a:blip r:embed="rId3"/>
          <a:srcRect l="5" t="52865" r="54195" b="4852"/>
          <a:stretch/>
        </p:blipFill>
        <p:spPr>
          <a:xfrm>
            <a:off x="-107820" y="-90000"/>
            <a:ext cx="12240000" cy="6948000"/>
          </a:xfrm>
          <a:prstGeom prst="rect">
            <a:avLst/>
          </a:prstGeom>
        </p:spPr>
      </p:pic>
      <p:sp>
        <p:nvSpPr>
          <p:cNvPr id="5" name="Rectangle 4">
            <a:extLst>
              <a:ext uri="{FF2B5EF4-FFF2-40B4-BE49-F238E27FC236}">
                <a16:creationId xmlns:a16="http://schemas.microsoft.com/office/drawing/2014/main" id="{AF023882-07D2-2A77-88B0-85F7D082404F}"/>
              </a:ext>
            </a:extLst>
          </p:cNvPr>
          <p:cNvSpPr/>
          <p:nvPr/>
        </p:nvSpPr>
        <p:spPr>
          <a:xfrm>
            <a:off x="4704080" y="1366520"/>
            <a:ext cx="4180840" cy="406400"/>
          </a:xfrm>
          <a:prstGeom prst="rect">
            <a:avLst/>
          </a:prstGeom>
          <a:solidFill>
            <a:srgbClr val="0808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F624366-2BDF-28CA-80BE-FCA8C1FA34CC}"/>
              </a:ext>
            </a:extLst>
          </p:cNvPr>
          <p:cNvSpPr/>
          <p:nvPr/>
        </p:nvSpPr>
        <p:spPr>
          <a:xfrm>
            <a:off x="3921760" y="1971040"/>
            <a:ext cx="4180840" cy="406400"/>
          </a:xfrm>
          <a:prstGeom prst="rect">
            <a:avLst/>
          </a:prstGeom>
          <a:solidFill>
            <a:srgbClr val="0808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494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133010-FB97-74C0-E749-A6ADE58DE6EC}"/>
              </a:ext>
            </a:extLst>
          </p:cNvPr>
          <p:cNvPicPr>
            <a:picLocks noChangeAspect="1"/>
          </p:cNvPicPr>
          <p:nvPr/>
        </p:nvPicPr>
        <p:blipFill>
          <a:blip r:embed="rId3"/>
          <a:srcRect l="5" t="52865" r="54195" b="4852"/>
          <a:stretch/>
        </p:blipFill>
        <p:spPr>
          <a:xfrm>
            <a:off x="-889000" y="2174240"/>
            <a:ext cx="16598900" cy="9422317"/>
          </a:xfrm>
          <a:prstGeom prst="rect">
            <a:avLst/>
          </a:prstGeom>
        </p:spPr>
      </p:pic>
      <p:sp>
        <p:nvSpPr>
          <p:cNvPr id="5" name="Rectangle 4">
            <a:extLst>
              <a:ext uri="{FF2B5EF4-FFF2-40B4-BE49-F238E27FC236}">
                <a16:creationId xmlns:a16="http://schemas.microsoft.com/office/drawing/2014/main" id="{AF023882-07D2-2A77-88B0-85F7D082404F}"/>
              </a:ext>
            </a:extLst>
          </p:cNvPr>
          <p:cNvSpPr/>
          <p:nvPr/>
        </p:nvSpPr>
        <p:spPr>
          <a:xfrm>
            <a:off x="4704080" y="1366520"/>
            <a:ext cx="4180840" cy="406400"/>
          </a:xfrm>
          <a:prstGeom prst="rect">
            <a:avLst/>
          </a:prstGeom>
          <a:solidFill>
            <a:srgbClr val="0808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F624366-2BDF-28CA-80BE-FCA8C1FA34CC}"/>
              </a:ext>
            </a:extLst>
          </p:cNvPr>
          <p:cNvSpPr/>
          <p:nvPr/>
        </p:nvSpPr>
        <p:spPr>
          <a:xfrm>
            <a:off x="3921760" y="1971040"/>
            <a:ext cx="4180840" cy="406400"/>
          </a:xfrm>
          <a:prstGeom prst="rect">
            <a:avLst/>
          </a:prstGeom>
          <a:solidFill>
            <a:srgbClr val="0808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99578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9C00"/>
        </a:solidFill>
        <a:effectLst/>
      </p:bgPr>
    </p:bg>
    <p:spTree>
      <p:nvGrpSpPr>
        <p:cNvPr id="1" name=""/>
        <p:cNvGrpSpPr/>
        <p:nvPr/>
      </p:nvGrpSpPr>
      <p:grpSpPr>
        <a:xfrm>
          <a:off x="0" y="0"/>
          <a:ext cx="0" cy="0"/>
          <a:chOff x="0" y="0"/>
          <a:chExt cx="0" cy="0"/>
        </a:xfrm>
      </p:grpSpPr>
      <p:sp>
        <p:nvSpPr>
          <p:cNvPr id="2" name="Object 1"/>
          <p:cNvSpPr/>
          <p:nvPr/>
        </p:nvSpPr>
        <p:spPr>
          <a:xfrm>
            <a:off x="-8187" y="0"/>
            <a:ext cx="7582385" cy="3304349"/>
          </a:xfrm>
          <a:prstGeom prst="rect">
            <a:avLst/>
          </a:prstGeom>
          <a:solidFill>
            <a:srgbClr val="749FC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Object 2"/>
          <p:cNvSpPr/>
          <p:nvPr/>
        </p:nvSpPr>
        <p:spPr>
          <a:xfrm>
            <a:off x="144625" y="425566"/>
            <a:ext cx="7293136" cy="541551"/>
          </a:xfrm>
          <a:prstGeom prst="rect">
            <a:avLst/>
          </a:prstGeom>
          <a:noFill/>
        </p:spPr>
        <p:txBody>
          <a:bodyPr wrap="square" lIns="0" tIns="0" rIns="0" bIns="0" rtlCol="0" anchor="t"/>
          <a:lstStyle/>
          <a:p>
            <a:pPr marL="0" marR="0" lvl="0" indent="0" algn="ctr" defTabSz="914400" rtl="0" eaLnBrk="1" fontAlgn="auto" latinLnBrk="0" hangingPunct="1">
              <a:lnSpc>
                <a:spcPts val="4266"/>
              </a:lnSpc>
              <a:spcBef>
                <a:spcPts val="0"/>
              </a:spcBef>
              <a:spcAft>
                <a:spcPts val="0"/>
              </a:spcAft>
              <a:buClrTx/>
              <a:buSzTx/>
              <a:buFontTx/>
              <a:buNone/>
              <a:tabLst/>
              <a:defRPr/>
            </a:pPr>
            <a:r>
              <a:rPr kumimoji="0" lang="en-US" sz="4688" b="1" i="0" u="none" strike="noStrike" kern="0" cap="none" spc="47" normalizeH="0" baseline="0" noProof="0" dirty="0">
                <a:ln>
                  <a:noFill/>
                </a:ln>
                <a:solidFill>
                  <a:srgbClr val="FFFFFF"/>
                </a:solidFill>
                <a:effectLst/>
                <a:uLnTx/>
                <a:uFillTx/>
                <a:latin typeface="Bebas Neue" pitchFamily="34" charset="0"/>
                <a:ea typeface="Bebas Neue" pitchFamily="34" charset="-122"/>
                <a:cs typeface="Bebas Neue" pitchFamily="34" charset="-120"/>
              </a:rPr>
              <a:t>Rob Sewell</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 name="Object 3"/>
          <p:cNvSpPr/>
          <p:nvPr/>
        </p:nvSpPr>
        <p:spPr>
          <a:xfrm>
            <a:off x="144625" y="1135382"/>
            <a:ext cx="7293136" cy="460323"/>
          </a:xfrm>
          <a:prstGeom prst="rect">
            <a:avLst/>
          </a:prstGeom>
          <a:noFill/>
        </p:spPr>
        <p:txBody>
          <a:bodyPr wrap="square" lIns="0" tIns="0" rIns="0" bIns="0" rtlCol="0" anchor="t"/>
          <a:lstStyle/>
          <a:p>
            <a:pPr marL="0" marR="0" lvl="0" indent="0" algn="ctr" defTabSz="914400" rtl="0" eaLnBrk="1" fontAlgn="auto" latinLnBrk="0" hangingPunct="1">
              <a:lnSpc>
                <a:spcPts val="3626"/>
              </a:lnSpc>
              <a:spcBef>
                <a:spcPts val="1299"/>
              </a:spcBef>
              <a:spcAft>
                <a:spcPts val="0"/>
              </a:spcAft>
              <a:buClrTx/>
              <a:buSzTx/>
              <a:buFontTx/>
              <a:buNone/>
              <a:tabLst/>
              <a:defRPr/>
            </a:pPr>
            <a:r>
              <a:rPr kumimoji="0" lang="en-US" sz="3984" b="1" i="0" u="none" strike="noStrike" kern="0" cap="none" spc="40" normalizeH="0" baseline="0" noProof="0" dirty="0">
                <a:ln>
                  <a:noFill/>
                </a:ln>
                <a:solidFill>
                  <a:srgbClr val="FFFFFF"/>
                </a:solidFill>
                <a:effectLst/>
                <a:uLnTx/>
                <a:uFillTx/>
                <a:latin typeface="Bebas Neue" pitchFamily="34" charset="0"/>
                <a:ea typeface="Bebas Neue" pitchFamily="34" charset="-122"/>
                <a:cs typeface="Bebas Neue" pitchFamily="34" charset="-120"/>
              </a:rPr>
              <a:t>He/Him</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Object 4"/>
          <p:cNvSpPr/>
          <p:nvPr/>
        </p:nvSpPr>
        <p:spPr>
          <a:xfrm>
            <a:off x="144625" y="1737973"/>
            <a:ext cx="7293136" cy="1244416"/>
          </a:xfrm>
          <a:prstGeom prst="rect">
            <a:avLst/>
          </a:prstGeom>
          <a:noFill/>
        </p:spPr>
        <p:txBody>
          <a:bodyPr wrap="square" lIns="0" tIns="0" rIns="0" bIns="0" rtlCol="0" anchor="t"/>
          <a:lstStyle/>
          <a:p>
            <a:pPr marL="0" marR="0" lvl="0" indent="0" algn="ctr" defTabSz="914400" rtl="0" eaLnBrk="1" fontAlgn="auto" latinLnBrk="0" hangingPunct="1">
              <a:lnSpc>
                <a:spcPts val="2450"/>
              </a:lnSpc>
              <a:spcBef>
                <a:spcPts val="1098"/>
              </a:spcBef>
              <a:spcAft>
                <a:spcPts val="0"/>
              </a:spcAft>
              <a:buClrTx/>
              <a:buSzTx/>
              <a:buFontTx/>
              <a:buNone/>
              <a:tabLst/>
              <a:defRPr/>
            </a:pPr>
            <a:r>
              <a:rPr kumimoji="0" lang="en-US" sz="1856" b="0" i="0" u="none" strike="noStrike" kern="0" cap="none" spc="37" normalizeH="0" baseline="0" noProof="0" dirty="0">
                <a:ln>
                  <a:noFill/>
                </a:ln>
                <a:solidFill>
                  <a:srgbClr val="F1F5F9"/>
                </a:solidFill>
                <a:effectLst/>
                <a:uLnTx/>
                <a:uFillTx/>
                <a:latin typeface="Source Sans Pro" pitchFamily="34" charset="0"/>
                <a:ea typeface="Source Sans Pro" pitchFamily="34" charset="-122"/>
                <a:cs typeface="Source Sans Pro" pitchFamily="34" charset="-120"/>
              </a:rPr>
              <a:t>I was a SQL Server DBA with a passion for Powershell, Azure, Automation, and SQL (PaaS geddit?) (And a sense of humour (and a habit for writing inside braces)). Now I just help other people with those (not the braces bit).</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Object 5"/>
          <p:cNvSpPr/>
          <p:nvPr/>
        </p:nvSpPr>
        <p:spPr>
          <a:xfrm>
            <a:off x="7677611" y="95226"/>
            <a:ext cx="2160444" cy="6665833"/>
          </a:xfrm>
          <a:prstGeom prst="rect">
            <a:avLst/>
          </a:prstGeom>
          <a:solidFill>
            <a:srgbClr val="AA6469"/>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7" name="Object 6" descr="preencoded.png"/>
          <p:cNvPicPr>
            <a:picLocks noChangeAspect="1"/>
          </p:cNvPicPr>
          <p:nvPr/>
        </p:nvPicPr>
        <p:blipFill>
          <a:blip r:embed="rId3"/>
          <a:srcRect l="21190" r="21190"/>
          <a:stretch/>
        </p:blipFill>
        <p:spPr>
          <a:xfrm>
            <a:off x="7677611" y="95226"/>
            <a:ext cx="2160444" cy="6665833"/>
          </a:xfrm>
          <a:prstGeom prst="rect">
            <a:avLst/>
          </a:prstGeom>
        </p:spPr>
      </p:pic>
      <p:sp>
        <p:nvSpPr>
          <p:cNvPr id="8" name="Object 7"/>
          <p:cNvSpPr/>
          <p:nvPr/>
        </p:nvSpPr>
        <p:spPr>
          <a:xfrm>
            <a:off x="9933282" y="95226"/>
            <a:ext cx="2160444" cy="3285303"/>
          </a:xfrm>
          <a:prstGeom prst="rect">
            <a:avLst/>
          </a:prstGeom>
          <a:solidFill>
            <a:srgbClr val="00205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9" name="Object 8" descr="preencoded.png"/>
          <p:cNvPicPr>
            <a:picLocks noChangeAspect="1"/>
          </p:cNvPicPr>
          <p:nvPr/>
        </p:nvPicPr>
        <p:blipFill>
          <a:blip r:embed="rId4"/>
          <a:srcRect t="1979" b="1979"/>
          <a:stretch/>
        </p:blipFill>
        <p:spPr>
          <a:xfrm>
            <a:off x="9933282" y="95226"/>
            <a:ext cx="2160444" cy="3285303"/>
          </a:xfrm>
          <a:prstGeom prst="rect">
            <a:avLst/>
          </a:prstGeom>
        </p:spPr>
      </p:pic>
      <p:sp>
        <p:nvSpPr>
          <p:cNvPr id="10" name="Object 9"/>
          <p:cNvSpPr/>
          <p:nvPr/>
        </p:nvSpPr>
        <p:spPr>
          <a:xfrm>
            <a:off x="9933282" y="3475756"/>
            <a:ext cx="2160444" cy="3285303"/>
          </a:xfrm>
          <a:prstGeom prst="rect">
            <a:avLst/>
          </a:pr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11" name="Object 10" descr="preencoded.png"/>
          <p:cNvPicPr>
            <a:picLocks noChangeAspect="1"/>
          </p:cNvPicPr>
          <p:nvPr/>
        </p:nvPicPr>
        <p:blipFill>
          <a:blip r:embed="rId5"/>
          <a:srcRect l="10188" t="1720" r="10188" b="1720"/>
          <a:stretch/>
        </p:blipFill>
        <p:spPr>
          <a:xfrm>
            <a:off x="9933282" y="3475756"/>
            <a:ext cx="2160444" cy="3285303"/>
          </a:xfrm>
          <a:prstGeom prst="rect">
            <a:avLst/>
          </a:prstGeom>
        </p:spPr>
      </p:pic>
      <p:sp>
        <p:nvSpPr>
          <p:cNvPr id="12" name="Object 11"/>
          <p:cNvSpPr/>
          <p:nvPr/>
        </p:nvSpPr>
        <p:spPr>
          <a:xfrm>
            <a:off x="761810" y="3826950"/>
            <a:ext cx="6664643" cy="211688"/>
          </a:xfrm>
          <a:prstGeom prst="rect">
            <a:avLst/>
          </a:prstGeom>
          <a:noFill/>
        </p:spPr>
        <p:txBody>
          <a:bodyPr wrap="square" lIns="0" tIns="0" rIns="0" bIns="0" rtlCol="0" anchor="t"/>
          <a:lstStyle/>
          <a:p>
            <a:pPr marL="0" marR="0" lvl="0" indent="0" algn="l" defTabSz="914400" rtl="0" eaLnBrk="1" fontAlgn="auto" latinLnBrk="0" hangingPunct="1">
              <a:lnSpc>
                <a:spcPts val="1668"/>
              </a:lnSpc>
              <a:spcBef>
                <a:spcPts val="0"/>
              </a:spcBef>
              <a:spcAft>
                <a:spcPts val="0"/>
              </a:spcAft>
              <a:buClrTx/>
              <a:buSzTx/>
              <a:buFontTx/>
              <a:buNone/>
              <a:tabLst/>
              <a:defRPr/>
            </a:pPr>
            <a:r>
              <a:rPr kumimoji="0" lang="en-US" sz="2400" b="0" i="0" u="none" strike="noStrike" kern="0" cap="none" spc="28" normalizeH="0" baseline="0" noProof="0" dirty="0">
                <a:ln>
                  <a:noFill/>
                </a:ln>
                <a:solidFill>
                  <a:srgbClr val="444444">
                    <a:alpha val="80000"/>
                  </a:srgbClr>
                </a:solidFill>
                <a:effectLst/>
                <a:uLnTx/>
                <a:uFillTx/>
                <a:latin typeface="Source Sans Pro" pitchFamily="34" charset="0"/>
                <a:ea typeface="Source Sans Pro" pitchFamily="34" charset="-122"/>
                <a:cs typeface="Source Sans Pro" pitchFamily="34" charset="-120"/>
              </a:rPr>
              <a:t>SEWELLS CONSULTING LTD</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13" name="Object 12"/>
          <p:cNvSpPr/>
          <p:nvPr/>
        </p:nvSpPr>
        <p:spPr>
          <a:xfrm>
            <a:off x="761810" y="4190524"/>
            <a:ext cx="6664643" cy="218449"/>
          </a:xfrm>
          <a:prstGeom prst="rect">
            <a:avLst/>
          </a:prstGeom>
          <a:noFill/>
        </p:spPr>
        <p:txBody>
          <a:bodyPr wrap="square" lIns="0" tIns="0" rIns="0" bIns="0" rtlCol="0" anchor="t"/>
          <a:lstStyle/>
          <a:p>
            <a:pPr marL="0" marR="0" lvl="0" indent="0" algn="l" defTabSz="914400" rtl="0" eaLnBrk="1" fontAlgn="auto" latinLnBrk="0" hangingPunct="1">
              <a:lnSpc>
                <a:spcPts val="1720"/>
              </a:lnSpc>
              <a:spcBef>
                <a:spcPts val="1173"/>
              </a:spcBef>
              <a:spcAft>
                <a:spcPts val="0"/>
              </a:spcAft>
              <a:buClrTx/>
              <a:buSzTx/>
              <a:buFontTx/>
              <a:buNone/>
              <a:tabLst/>
              <a:defRPr/>
            </a:pPr>
            <a:r>
              <a:rPr kumimoji="0" lang="en-US" sz="2400" b="0" i="0" u="none" strike="noStrike" kern="0" cap="none" spc="29" normalizeH="0" baseline="0" noProof="0" dirty="0">
                <a:ln>
                  <a:noFill/>
                </a:ln>
                <a:solidFill>
                  <a:srgbClr val="444444"/>
                </a:solidFill>
                <a:effectLst/>
                <a:uLnTx/>
                <a:uFillTx/>
                <a:latin typeface="Source Sans Pro" pitchFamily="34" charset="0"/>
                <a:ea typeface="Source Sans Pro" pitchFamily="34" charset="-122"/>
                <a:cs typeface="Source Sans Pro" pitchFamily="34" charset="-120"/>
              </a:rPr>
              <a:t>Beard Twizzler</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14" name="Object 13"/>
          <p:cNvSpPr/>
          <p:nvPr/>
        </p:nvSpPr>
        <p:spPr>
          <a:xfrm>
            <a:off x="761810" y="4499056"/>
            <a:ext cx="6664643" cy="211688"/>
          </a:xfrm>
          <a:prstGeom prst="rect">
            <a:avLst/>
          </a:prstGeom>
          <a:noFill/>
        </p:spPr>
        <p:txBody>
          <a:bodyPr wrap="square" lIns="0" tIns="0" rIns="0" bIns="0" rtlCol="0" anchor="t"/>
          <a:lstStyle/>
          <a:p>
            <a:pPr marL="0" marR="0" lvl="0" indent="0" algn="l" defTabSz="914400" rtl="0" eaLnBrk="1" fontAlgn="auto" latinLnBrk="0" hangingPunct="1">
              <a:lnSpc>
                <a:spcPts val="1668"/>
              </a:lnSpc>
              <a:spcBef>
                <a:spcPts val="696"/>
              </a:spcBef>
              <a:spcAft>
                <a:spcPts val="0"/>
              </a:spcAft>
              <a:buClrTx/>
              <a:buSzTx/>
              <a:buFontTx/>
              <a:buNone/>
              <a:tabLst/>
              <a:defRPr/>
            </a:pPr>
            <a:r>
              <a:rPr kumimoji="0" lang="en-US" sz="2400" b="0" i="0" u="none" strike="noStrike" kern="0" cap="none" spc="28" normalizeH="0" baseline="0" noProof="0" dirty="0">
                <a:ln>
                  <a:noFill/>
                </a:ln>
                <a:solidFill>
                  <a:srgbClr val="444444">
                    <a:alpha val="80000"/>
                  </a:srgbClr>
                </a:solidFill>
                <a:effectLst/>
                <a:uLnTx/>
                <a:uFillTx/>
                <a:latin typeface="Source Sans Pro" pitchFamily="34" charset="0"/>
                <a:ea typeface="Source Sans Pro" pitchFamily="34" charset="-122"/>
                <a:cs typeface="Source Sans Pro" pitchFamily="34" charset="-120"/>
              </a:rPr>
              <a:t>MICROSOFT MVP</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15" name="Object 14"/>
          <p:cNvSpPr/>
          <p:nvPr/>
        </p:nvSpPr>
        <p:spPr>
          <a:xfrm>
            <a:off x="761810" y="4862630"/>
            <a:ext cx="6664643" cy="612114"/>
          </a:xfrm>
          <a:prstGeom prst="rect">
            <a:avLst/>
          </a:prstGeom>
          <a:noFill/>
        </p:spPr>
        <p:txBody>
          <a:bodyPr wrap="square" lIns="0" tIns="0" rIns="0" bIns="0" rtlCol="0" anchor="t"/>
          <a:lstStyle/>
          <a:p>
            <a:pPr marL="0" marR="0" lvl="0" indent="0" algn="l" defTabSz="914400" rtl="0" eaLnBrk="1" fontAlgn="auto" latinLnBrk="0" hangingPunct="1">
              <a:lnSpc>
                <a:spcPts val="1720"/>
              </a:lnSpc>
              <a:spcBef>
                <a:spcPts val="1173"/>
              </a:spcBef>
              <a:spcAft>
                <a:spcPts val="0"/>
              </a:spcAft>
              <a:buClrTx/>
              <a:buSzTx/>
              <a:buFontTx/>
              <a:buNone/>
              <a:tabLst/>
              <a:defRPr/>
            </a:pPr>
            <a:r>
              <a:rPr kumimoji="0" lang="en-US" sz="2400" b="0" i="0" u="none" strike="noStrike" kern="0" cap="none" spc="29" normalizeH="0" baseline="0" noProof="0" dirty="0">
                <a:ln>
                  <a:noFill/>
                </a:ln>
                <a:solidFill>
                  <a:srgbClr val="444444"/>
                </a:solidFill>
                <a:effectLst/>
                <a:uLnTx/>
                <a:uFillTx/>
                <a:latin typeface="Source Sans Pro" pitchFamily="34" charset="0"/>
                <a:ea typeface="Source Sans Pro" pitchFamily="34" charset="-122"/>
                <a:cs typeface="Source Sans Pro" pitchFamily="34" charset="-120"/>
              </a:rPr>
              <a:t>DATA PLATFORM 2020 - 2024</a:t>
            </a:r>
          </a:p>
          <a:p>
            <a:pPr marL="0" marR="0" lvl="0" indent="0" algn="l" defTabSz="914400" rtl="0" eaLnBrk="1" fontAlgn="auto" latinLnBrk="0" hangingPunct="1">
              <a:lnSpc>
                <a:spcPts val="1720"/>
              </a:lnSpc>
              <a:spcBef>
                <a:spcPts val="1353"/>
              </a:spcBef>
              <a:spcAft>
                <a:spcPts val="0"/>
              </a:spcAft>
              <a:buClrTx/>
              <a:buSzTx/>
              <a:buFontTx/>
              <a:buNone/>
              <a:tabLst/>
              <a:defRPr/>
            </a:pPr>
            <a:r>
              <a:rPr kumimoji="0" lang="en-US" sz="2400" b="0" i="0" u="none" strike="noStrike" kern="0" cap="none" spc="29" normalizeH="0" baseline="0" noProof="0" dirty="0">
                <a:ln>
                  <a:noFill/>
                </a:ln>
                <a:solidFill>
                  <a:srgbClr val="444444"/>
                </a:solidFill>
                <a:effectLst/>
                <a:uLnTx/>
                <a:uFillTx/>
                <a:latin typeface="Source Sans Pro" pitchFamily="34" charset="0"/>
                <a:ea typeface="Source Sans Pro" pitchFamily="34" charset="-122"/>
                <a:cs typeface="Source Sans Pro" pitchFamily="34" charset="-120"/>
              </a:rPr>
              <a:t>Cloud and data center management 2017 - 2024</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16" name="Object 15"/>
          <p:cNvSpPr/>
          <p:nvPr/>
        </p:nvSpPr>
        <p:spPr>
          <a:xfrm>
            <a:off x="761810" y="5564828"/>
            <a:ext cx="6664643" cy="211688"/>
          </a:xfrm>
          <a:prstGeom prst="rect">
            <a:avLst/>
          </a:prstGeom>
          <a:noFill/>
        </p:spPr>
        <p:txBody>
          <a:bodyPr wrap="square" lIns="0" tIns="0" rIns="0" bIns="0" rtlCol="0" anchor="t"/>
          <a:lstStyle/>
          <a:p>
            <a:pPr marL="0" marR="0" lvl="0" indent="0" algn="l" defTabSz="914400" rtl="0" eaLnBrk="1" fontAlgn="auto" latinLnBrk="0" hangingPunct="1">
              <a:lnSpc>
                <a:spcPts val="1668"/>
              </a:lnSpc>
              <a:spcBef>
                <a:spcPts val="696"/>
              </a:spcBef>
              <a:spcAft>
                <a:spcPts val="0"/>
              </a:spcAft>
              <a:buClrTx/>
              <a:buSzTx/>
              <a:buFontTx/>
              <a:buNone/>
              <a:tabLst/>
              <a:defRPr/>
            </a:pPr>
            <a:r>
              <a:rPr kumimoji="0" lang="en-US" sz="2400" b="0" i="0" u="none" strike="noStrike" kern="0" cap="none" spc="28" normalizeH="0" baseline="0" noProof="0" dirty="0">
                <a:ln>
                  <a:noFill/>
                </a:ln>
                <a:solidFill>
                  <a:srgbClr val="444444">
                    <a:alpha val="80000"/>
                  </a:srgbClr>
                </a:solidFill>
                <a:effectLst/>
                <a:uLnTx/>
                <a:uFillTx/>
                <a:latin typeface="Source Sans Pro" pitchFamily="34" charset="0"/>
                <a:ea typeface="Source Sans Pro" pitchFamily="34" charset="-122"/>
                <a:cs typeface="Source Sans Pro" pitchFamily="34" charset="-120"/>
              </a:rPr>
              <a:t>INTERESTS</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Object 16"/>
          <p:cNvSpPr/>
          <p:nvPr/>
        </p:nvSpPr>
        <p:spPr>
          <a:xfrm>
            <a:off x="761810" y="5928402"/>
            <a:ext cx="6664643" cy="218449"/>
          </a:xfrm>
          <a:prstGeom prst="rect">
            <a:avLst/>
          </a:prstGeom>
          <a:noFill/>
        </p:spPr>
        <p:txBody>
          <a:bodyPr wrap="square" lIns="0" tIns="0" rIns="0" bIns="0" rtlCol="0" anchor="t"/>
          <a:lstStyle/>
          <a:p>
            <a:pPr marL="0" marR="0" lvl="0" indent="0" algn="l" defTabSz="914400" rtl="0" eaLnBrk="1" fontAlgn="auto" latinLnBrk="0" hangingPunct="1">
              <a:lnSpc>
                <a:spcPts val="1720"/>
              </a:lnSpc>
              <a:spcBef>
                <a:spcPts val="1173"/>
              </a:spcBef>
              <a:spcAft>
                <a:spcPts val="0"/>
              </a:spcAft>
              <a:buClrTx/>
              <a:buSzTx/>
              <a:buFontTx/>
              <a:buNone/>
              <a:tabLst/>
              <a:defRPr/>
            </a:pPr>
            <a:r>
              <a:rPr kumimoji="0" lang="en-US" sz="2400" b="0" i="0" u="none" strike="noStrike" kern="0" cap="none" spc="29" normalizeH="0" baseline="0" noProof="0" dirty="0">
                <a:ln>
                  <a:noFill/>
                </a:ln>
                <a:solidFill>
                  <a:srgbClr val="444444"/>
                </a:solidFill>
                <a:effectLst/>
                <a:uLnTx/>
                <a:uFillTx/>
                <a:latin typeface="Source Sans Pro" pitchFamily="34" charset="0"/>
                <a:ea typeface="Source Sans Pro" pitchFamily="34" charset="-122"/>
                <a:cs typeface="Source Sans Pro" pitchFamily="34" charset="-120"/>
              </a:rPr>
              <a:t>cycling, automation, Community</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pic>
        <p:nvPicPr>
          <p:cNvPr id="18" name="Object 17"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82236" y="6056155"/>
            <a:ext cx="2161634" cy="580880"/>
          </a:xfrm>
          <a:prstGeom prst="rect">
            <a:avLst/>
          </a:prstGeom>
        </p:spPr>
      </p:pic>
      <p:sp>
        <p:nvSpPr>
          <p:cNvPr id="19" name="Object 18"/>
          <p:cNvSpPr/>
          <p:nvPr/>
        </p:nvSpPr>
        <p:spPr>
          <a:xfrm>
            <a:off x="7809292" y="6207509"/>
            <a:ext cx="1902972" cy="269966"/>
          </a:xfrm>
          <a:prstGeom prst="rect">
            <a:avLst/>
          </a:prstGeom>
          <a:noFill/>
        </p:spPr>
        <p:txBody>
          <a:bodyPr wrap="square" lIns="0" tIns="0" rIns="0" bIns="0" rtlCol="0" anchor="t"/>
          <a:lstStyle/>
          <a:p>
            <a:pPr marL="0" marR="0" lvl="0" indent="0" algn="ctr" defTabSz="914400" rtl="0" eaLnBrk="1" fontAlgn="auto" latinLnBrk="0" hangingPunct="1">
              <a:lnSpc>
                <a:spcPts val="2127"/>
              </a:lnSpc>
              <a:spcBef>
                <a:spcPts val="0"/>
              </a:spcBef>
              <a:spcAft>
                <a:spcPts val="0"/>
              </a:spcAft>
              <a:buClrTx/>
              <a:buSzTx/>
              <a:buFontTx/>
              <a:buNone/>
              <a:tabLst/>
              <a:defRPr/>
            </a:pPr>
            <a:r>
              <a:rPr kumimoji="0" lang="en-US" sz="1790" b="1" i="0" u="none" strike="noStrike" kern="0" cap="none" spc="36" normalizeH="0" baseline="0" noProof="0" dirty="0">
                <a:ln>
                  <a:noFill/>
                </a:ln>
                <a:solidFill>
                  <a:srgbClr val="444444"/>
                </a:solidFill>
                <a:effectLst/>
                <a:uLnTx/>
                <a:uFillTx/>
                <a:latin typeface="Source Sans Pro" pitchFamily="34" charset="0"/>
                <a:ea typeface="Source Sans Pro" pitchFamily="34" charset="-122"/>
                <a:cs typeface="Source Sans Pro" pitchFamily="34" charset="-120"/>
              </a:rPr>
              <a:t>robsewell.com</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20" name="Object 19"/>
          <p:cNvSpPr/>
          <p:nvPr/>
        </p:nvSpPr>
        <p:spPr>
          <a:xfrm>
            <a:off x="6880092" y="5973539"/>
            <a:ext cx="714196" cy="714196"/>
          </a:xfrm>
          <a:prstGeom prst="rect">
            <a:avLst/>
          </a:pr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Arial"/>
              <a:ea typeface="+mn-ea"/>
              <a:cs typeface="+mn-cs"/>
            </a:endParaRPr>
          </a:p>
        </p:txBody>
      </p:sp>
      <p:pic>
        <p:nvPicPr>
          <p:cNvPr id="21" name="Object 20"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69803" y="6226018"/>
            <a:ext cx="342814" cy="219020"/>
          </a:xfrm>
          <a:prstGeom prst="rect">
            <a:avLst/>
          </a:prstGeom>
        </p:spPr>
      </p:pic>
      <p:pic>
        <p:nvPicPr>
          <p:cNvPr id="22" name="Object 21"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9425" y="88084"/>
            <a:ext cx="2190202" cy="495176"/>
          </a:xfrm>
          <a:prstGeom prst="rect">
            <a:avLst/>
          </a:prstGeom>
        </p:spPr>
      </p:pic>
      <p:sp>
        <p:nvSpPr>
          <p:cNvPr id="23" name="Object 22"/>
          <p:cNvSpPr/>
          <p:nvPr/>
        </p:nvSpPr>
        <p:spPr>
          <a:xfrm>
            <a:off x="7769742" y="238730"/>
            <a:ext cx="1983838" cy="173026"/>
          </a:xfrm>
          <a:prstGeom prst="rect">
            <a:avLst/>
          </a:prstGeom>
          <a:noFill/>
        </p:spPr>
        <p:txBody>
          <a:bodyPr wrap="square" lIns="0" tIns="0" rIns="0" bIns="0" rtlCol="0" anchor="t"/>
          <a:lstStyle/>
          <a:p>
            <a:pPr marL="0" marR="0" lvl="0" indent="0" algn="ctr" defTabSz="914400" rtl="0" eaLnBrk="1" fontAlgn="auto" latinLnBrk="0" hangingPunct="1">
              <a:lnSpc>
                <a:spcPts val="1364"/>
              </a:lnSpc>
              <a:spcBef>
                <a:spcPts val="0"/>
              </a:spcBef>
              <a:spcAft>
                <a:spcPts val="0"/>
              </a:spcAft>
              <a:buClrTx/>
              <a:buSzTx/>
              <a:buFontTx/>
              <a:buNone/>
              <a:tabLst/>
              <a:defRPr/>
            </a:pPr>
            <a:r>
              <a:rPr kumimoji="0" lang="en-US" sz="1148" b="0" i="0" u="none" strike="noStrike" kern="0" cap="none" spc="23" normalizeH="0" baseline="0" noProof="0" dirty="0">
                <a:ln>
                  <a:noFill/>
                </a:ln>
                <a:solidFill>
                  <a:srgbClr val="FFFFFF"/>
                </a:solidFill>
                <a:effectLst/>
                <a:uLnTx/>
                <a:uFillTx/>
                <a:latin typeface="Source Sans Pro" pitchFamily="34" charset="0"/>
                <a:ea typeface="Source Sans Pro" pitchFamily="34" charset="-122"/>
                <a:cs typeface="Source Sans Pro" pitchFamily="34" charset="-120"/>
              </a:rPr>
              <a:t>mrrobsewell@outlook.com </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4EC8F-6332-CA61-C858-25E3DD492389}"/>
              </a:ext>
            </a:extLst>
          </p:cNvPr>
          <p:cNvPicPr>
            <a:picLocks noChangeAspect="1"/>
          </p:cNvPicPr>
          <p:nvPr/>
        </p:nvPicPr>
        <p:blipFill>
          <a:blip r:embed="rId3"/>
          <a:stretch>
            <a:fillRect/>
          </a:stretch>
        </p:blipFill>
        <p:spPr>
          <a:xfrm>
            <a:off x="0" y="284085"/>
            <a:ext cx="11526959" cy="5465835"/>
          </a:xfrm>
          <a:prstGeom prst="rect">
            <a:avLst/>
          </a:prstGeom>
        </p:spPr>
      </p:pic>
    </p:spTree>
    <p:extLst>
      <p:ext uri="{BB962C8B-B14F-4D97-AF65-F5344CB8AC3E}">
        <p14:creationId xmlns:p14="http://schemas.microsoft.com/office/powerpoint/2010/main" val="2129225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90266C4-F4A1-2079-EC07-29E0AD50D157}"/>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4200"/>
              <a:t>What shouldn’t a commit message contain?</a:t>
            </a:r>
            <a:br>
              <a:rPr lang="en-US" sz="4200"/>
            </a:br>
            <a:endParaRPr lang="en-US" sz="4200"/>
          </a:p>
        </p:txBody>
      </p:sp>
      <p:sp>
        <p:nvSpPr>
          <p:cNvPr id="103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a:extLst>
              <a:ext uri="{FF2B5EF4-FFF2-40B4-BE49-F238E27FC236}">
                <a16:creationId xmlns:a16="http://schemas.microsoft.com/office/drawing/2014/main" id="{6FBB506A-80E4-DEF6-767B-5DB64856C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454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F45F5-5C75-86C9-29F0-4CA53AD03770}"/>
              </a:ext>
            </a:extLst>
          </p:cNvPr>
          <p:cNvPicPr>
            <a:picLocks noChangeAspect="1"/>
          </p:cNvPicPr>
          <p:nvPr/>
        </p:nvPicPr>
        <p:blipFill>
          <a:blip r:embed="rId3"/>
          <a:stretch>
            <a:fillRect/>
          </a:stretch>
        </p:blipFill>
        <p:spPr>
          <a:xfrm>
            <a:off x="1113678" y="0"/>
            <a:ext cx="7993802" cy="6858000"/>
          </a:xfrm>
          <a:prstGeom prst="rect">
            <a:avLst/>
          </a:prstGeom>
        </p:spPr>
      </p:pic>
    </p:spTree>
    <p:extLst>
      <p:ext uri="{BB962C8B-B14F-4D97-AF65-F5344CB8AC3E}">
        <p14:creationId xmlns:p14="http://schemas.microsoft.com/office/powerpoint/2010/main" val="1761382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0A061C0-118F-17C0-E10A-2B029E3A1C30}"/>
              </a:ext>
            </a:extLst>
          </p:cNvPr>
          <p:cNvSpPr>
            <a:spLocks noGrp="1"/>
          </p:cNvSpPr>
          <p:nvPr>
            <p:ph type="title"/>
          </p:nvPr>
        </p:nvSpPr>
        <p:spPr>
          <a:xfrm>
            <a:off x="323088" y="-95392"/>
            <a:ext cx="5152318" cy="2396609"/>
          </a:xfrm>
        </p:spPr>
        <p:txBody>
          <a:bodyPr vert="horz" lIns="91440" tIns="45720" rIns="91440" bIns="45720" rtlCol="0" anchor="b">
            <a:normAutofit/>
          </a:bodyPr>
          <a:lstStyle/>
          <a:p>
            <a:r>
              <a:rPr lang="en-US" sz="4600" kern="1200" dirty="0">
                <a:solidFill>
                  <a:schemeClr val="tx1"/>
                </a:solidFill>
                <a:latin typeface="+mj-lt"/>
                <a:ea typeface="+mj-ea"/>
                <a:cs typeface="+mj-cs"/>
              </a:rPr>
              <a:t>Should not describe </a:t>
            </a:r>
            <a:br>
              <a:rPr lang="en-US" sz="4600" dirty="0"/>
            </a:br>
            <a:r>
              <a:rPr lang="en-US" sz="4600" kern="1200" dirty="0">
                <a:solidFill>
                  <a:schemeClr val="tx1"/>
                </a:solidFill>
                <a:latin typeface="+mj-lt"/>
                <a:ea typeface="+mj-ea"/>
                <a:cs typeface="+mj-cs"/>
              </a:rPr>
              <a:t> “What changed”</a:t>
            </a:r>
            <a:br>
              <a:rPr lang="en-US" sz="4600" kern="1200" dirty="0">
                <a:solidFill>
                  <a:schemeClr val="tx1"/>
                </a:solidFill>
                <a:latin typeface="+mj-lt"/>
                <a:ea typeface="+mj-ea"/>
                <a:cs typeface="+mj-cs"/>
              </a:rPr>
            </a:br>
            <a:endParaRPr lang="en-US" sz="4600" kern="12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157D8551-7D31-1C1F-8EDE-A1F458C7575A}"/>
              </a:ext>
            </a:extLst>
          </p:cNvPr>
          <p:cNvSpPr>
            <a:spLocks noGrp="1"/>
          </p:cNvSpPr>
          <p:nvPr>
            <p:ph idx="1"/>
          </p:nvPr>
        </p:nvSpPr>
        <p:spPr>
          <a:xfrm>
            <a:off x="1168400" y="5916984"/>
            <a:ext cx="10566400" cy="603646"/>
          </a:xfrm>
        </p:spPr>
        <p:txBody>
          <a:bodyPr vert="horz" lIns="91440" tIns="45720" rIns="91440" bIns="45720" rtlCol="0">
            <a:normAutofit fontScale="92500"/>
          </a:bodyPr>
          <a:lstStyle/>
          <a:p>
            <a:pPr marL="0" indent="0">
              <a:buNone/>
            </a:pPr>
            <a:r>
              <a:rPr lang="en-US" sz="3600" kern="1200" dirty="0">
                <a:solidFill>
                  <a:schemeClr val="tx1"/>
                </a:solidFill>
                <a:latin typeface="+mn-lt"/>
                <a:ea typeface="+mn-ea"/>
                <a:cs typeface="+mn-cs"/>
              </a:rPr>
              <a:t>because as we saw any tool can identify the differences</a:t>
            </a:r>
          </a:p>
        </p:txBody>
      </p:sp>
      <p:sp>
        <p:nvSpPr>
          <p:cNvPr id="4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4A36D3B-F8D0-22DD-0FB5-32A1D48B6515}"/>
              </a:ext>
            </a:extLst>
          </p:cNvPr>
          <p:cNvPicPr>
            <a:picLocks noChangeAspect="1"/>
          </p:cNvPicPr>
          <p:nvPr/>
        </p:nvPicPr>
        <p:blipFill>
          <a:blip r:embed="rId2"/>
          <a:stretch>
            <a:fillRect/>
          </a:stretch>
        </p:blipFill>
        <p:spPr>
          <a:xfrm>
            <a:off x="4654296" y="1440283"/>
            <a:ext cx="7214616" cy="3950001"/>
          </a:xfrm>
          <a:prstGeom prst="rect">
            <a:avLst/>
          </a:prstGeom>
        </p:spPr>
      </p:pic>
    </p:spTree>
    <p:extLst>
      <p:ext uri="{BB962C8B-B14F-4D97-AF65-F5344CB8AC3E}">
        <p14:creationId xmlns:p14="http://schemas.microsoft.com/office/powerpoint/2010/main" val="1442212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8C87C-C7F1-E80A-9BFC-AA7D15EBFA1F}"/>
              </a:ext>
            </a:extLst>
          </p:cNvPr>
          <p:cNvPicPr>
            <a:picLocks noChangeAspect="1"/>
          </p:cNvPicPr>
          <p:nvPr/>
        </p:nvPicPr>
        <p:blipFill>
          <a:blip r:embed="rId3"/>
          <a:stretch>
            <a:fillRect/>
          </a:stretch>
        </p:blipFill>
        <p:spPr>
          <a:xfrm>
            <a:off x="0" y="88467"/>
            <a:ext cx="12192000" cy="6681065"/>
          </a:xfrm>
          <a:prstGeom prst="rect">
            <a:avLst/>
          </a:prstGeom>
        </p:spPr>
      </p:pic>
    </p:spTree>
    <p:extLst>
      <p:ext uri="{BB962C8B-B14F-4D97-AF65-F5344CB8AC3E}">
        <p14:creationId xmlns:p14="http://schemas.microsoft.com/office/powerpoint/2010/main" val="3420202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descr="Neon Pink Question Mark">
            <a:extLst>
              <a:ext uri="{FF2B5EF4-FFF2-40B4-BE49-F238E27FC236}">
                <a16:creationId xmlns:a16="http://schemas.microsoft.com/office/drawing/2014/main" id="{1AC0B26D-118A-AB41-F84B-F0E40EDEE35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7" name="Rectangle 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1AB57F5-890A-A6DE-D21F-1FF3043359B5}"/>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Why?</a:t>
            </a:r>
          </a:p>
        </p:txBody>
      </p:sp>
    </p:spTree>
    <p:extLst>
      <p:ext uri="{BB962C8B-B14F-4D97-AF65-F5344CB8AC3E}">
        <p14:creationId xmlns:p14="http://schemas.microsoft.com/office/powerpoint/2010/main" val="91510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9479243-2C78-D346-F594-7120825EDBD3}"/>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lnSpc>
                <a:spcPct val="90000"/>
              </a:lnSpc>
            </a:pPr>
            <a:r>
              <a:rPr lang="en-US" sz="8000" kern="1200">
                <a:solidFill>
                  <a:srgbClr val="FFFFFF"/>
                </a:solidFill>
                <a:latin typeface="+mj-lt"/>
                <a:ea typeface="+mj-ea"/>
                <a:cs typeface="+mj-cs"/>
              </a:rPr>
              <a:t>A commit message should</a:t>
            </a:r>
          </a:p>
        </p:txBody>
      </p:sp>
      <p:sp>
        <p:nvSpPr>
          <p:cNvPr id="3" name="Content Placeholder 2">
            <a:extLst>
              <a:ext uri="{FF2B5EF4-FFF2-40B4-BE49-F238E27FC236}">
                <a16:creationId xmlns:a16="http://schemas.microsoft.com/office/drawing/2014/main" id="{1ACB38F3-4AF8-3E53-D785-0EC2E6ECC94B}"/>
              </a:ext>
            </a:extLst>
          </p:cNvPr>
          <p:cNvSpPr>
            <a:spLocks noGrp="1"/>
          </p:cNvSpPr>
          <p:nvPr>
            <p:ph sz="half" idx="1"/>
          </p:nvPr>
        </p:nvSpPr>
        <p:spPr>
          <a:xfrm>
            <a:off x="1208229" y="2451100"/>
            <a:ext cx="4697270" cy="4025899"/>
          </a:xfrm>
        </p:spPr>
        <p:txBody>
          <a:bodyPr vert="horz" lIns="91440" tIns="45720" rIns="91440" bIns="45720" rtlCol="0">
            <a:normAutofit/>
          </a:bodyPr>
          <a:lstStyle/>
          <a:p>
            <a:pPr marL="0" indent="0">
              <a:lnSpc>
                <a:spcPct val="90000"/>
              </a:lnSpc>
              <a:spcBef>
                <a:spcPts val="1000"/>
              </a:spcBef>
              <a:buNone/>
            </a:pPr>
            <a:r>
              <a:rPr lang="en-US" sz="8800" kern="1200" dirty="0">
                <a:solidFill>
                  <a:srgbClr val="FFFFFF"/>
                </a:solidFill>
                <a:latin typeface="+mn-lt"/>
                <a:ea typeface="+mn-ea"/>
                <a:cs typeface="+mn-cs"/>
              </a:rPr>
              <a:t>Show the WHAT</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92999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9479243-2C78-D346-F594-7120825EDBD3}"/>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lnSpc>
                <a:spcPct val="90000"/>
              </a:lnSpc>
            </a:pPr>
            <a:r>
              <a:rPr lang="en-US" sz="8000" kern="1200" dirty="0">
                <a:solidFill>
                  <a:srgbClr val="FFFFFF"/>
                </a:solidFill>
                <a:latin typeface="+mj-lt"/>
                <a:ea typeface="+mj-ea"/>
                <a:cs typeface="+mj-cs"/>
              </a:rPr>
              <a:t>You </a:t>
            </a:r>
            <a:br>
              <a:rPr lang="en-US" sz="8000" kern="1200" dirty="0">
                <a:solidFill>
                  <a:srgbClr val="FFFFFF"/>
                </a:solidFill>
                <a:latin typeface="+mj-lt"/>
                <a:ea typeface="+mj-ea"/>
                <a:cs typeface="+mj-cs"/>
              </a:rPr>
            </a:br>
            <a:r>
              <a:rPr lang="en-US" sz="8000" kern="1200" dirty="0">
                <a:solidFill>
                  <a:srgbClr val="FFFFFF"/>
                </a:solidFill>
                <a:latin typeface="+mj-lt"/>
                <a:ea typeface="+mj-ea"/>
                <a:cs typeface="+mj-cs"/>
              </a:rPr>
              <a:t>JUST </a:t>
            </a:r>
            <a:br>
              <a:rPr lang="en-US" sz="8000" kern="1200" dirty="0">
                <a:solidFill>
                  <a:srgbClr val="FFFFFF"/>
                </a:solidFill>
                <a:latin typeface="+mj-lt"/>
                <a:ea typeface="+mj-ea"/>
                <a:cs typeface="+mj-cs"/>
              </a:rPr>
            </a:br>
            <a:r>
              <a:rPr lang="en-US" sz="8000" kern="1200" dirty="0">
                <a:solidFill>
                  <a:srgbClr val="FFFFFF"/>
                </a:solidFill>
                <a:latin typeface="+mj-lt"/>
                <a:ea typeface="+mj-ea"/>
                <a:cs typeface="+mj-cs"/>
              </a:rPr>
              <a:t>said</a:t>
            </a:r>
          </a:p>
        </p:txBody>
      </p:sp>
      <p:sp>
        <p:nvSpPr>
          <p:cNvPr id="3" name="Content Placeholder 2">
            <a:extLst>
              <a:ext uri="{FF2B5EF4-FFF2-40B4-BE49-F238E27FC236}">
                <a16:creationId xmlns:a16="http://schemas.microsoft.com/office/drawing/2014/main" id="{1ACB38F3-4AF8-3E53-D785-0EC2E6ECC94B}"/>
              </a:ext>
            </a:extLst>
          </p:cNvPr>
          <p:cNvSpPr>
            <a:spLocks noGrp="1"/>
          </p:cNvSpPr>
          <p:nvPr>
            <p:ph sz="half" idx="1"/>
          </p:nvPr>
        </p:nvSpPr>
        <p:spPr>
          <a:xfrm>
            <a:off x="1208229" y="2451100"/>
            <a:ext cx="4697270" cy="4025899"/>
          </a:xfrm>
        </p:spPr>
        <p:txBody>
          <a:bodyPr vert="horz" lIns="91440" tIns="45720" rIns="91440" bIns="45720" rtlCol="0">
            <a:normAutofit/>
          </a:bodyPr>
          <a:lstStyle/>
          <a:p>
            <a:pPr marL="0" indent="0">
              <a:lnSpc>
                <a:spcPct val="90000"/>
              </a:lnSpc>
              <a:spcBef>
                <a:spcPts val="1000"/>
              </a:spcBef>
              <a:buNone/>
            </a:pPr>
            <a:r>
              <a:rPr lang="en-US" sz="8800" kern="1200" dirty="0">
                <a:solidFill>
                  <a:srgbClr val="FFFFFF"/>
                </a:solidFill>
                <a:latin typeface="+mn-lt"/>
                <a:ea typeface="+mn-ea"/>
                <a:cs typeface="+mn-cs"/>
              </a:rPr>
              <a:t>WAIT A MINUTE</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65985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9479243-2C78-D346-F594-7120825EDBD3}"/>
              </a:ext>
            </a:extLst>
          </p:cNvPr>
          <p:cNvSpPr>
            <a:spLocks noGrp="1"/>
          </p:cNvSpPr>
          <p:nvPr>
            <p:ph type="title"/>
          </p:nvPr>
        </p:nvSpPr>
        <p:spPr>
          <a:xfrm>
            <a:off x="3880430" y="583344"/>
            <a:ext cx="7160357" cy="4833059"/>
          </a:xfrm>
        </p:spPr>
        <p:txBody>
          <a:bodyPr vert="horz" lIns="91440" tIns="45720" rIns="91440" bIns="45720" rtlCol="0" anchor="t">
            <a:normAutofit/>
          </a:bodyPr>
          <a:lstStyle/>
          <a:p>
            <a:pPr algn="r">
              <a:lnSpc>
                <a:spcPct val="90000"/>
              </a:lnSpc>
            </a:pPr>
            <a:r>
              <a:rPr lang="en-US" sz="8000" kern="1200" dirty="0">
                <a:solidFill>
                  <a:srgbClr val="FFFFFF"/>
                </a:solidFill>
                <a:latin typeface="+mj-lt"/>
                <a:ea typeface="+mj-ea"/>
                <a:cs typeface="+mj-cs"/>
              </a:rPr>
              <a:t>A commit message should</a:t>
            </a:r>
            <a:br>
              <a:rPr lang="en-US" sz="8000" kern="1200" dirty="0">
                <a:solidFill>
                  <a:srgbClr val="FFFFFF"/>
                </a:solidFill>
                <a:latin typeface="+mj-lt"/>
                <a:ea typeface="+mj-ea"/>
                <a:cs typeface="+mj-cs"/>
              </a:rPr>
            </a:br>
            <a:r>
              <a:rPr lang="en-US" sz="8000" kern="1200" dirty="0">
                <a:solidFill>
                  <a:srgbClr val="FFFFFF"/>
                </a:solidFill>
                <a:latin typeface="+mj-lt"/>
                <a:ea typeface="+mj-ea"/>
                <a:cs typeface="+mj-cs"/>
              </a:rPr>
              <a:t>Show</a:t>
            </a:r>
          </a:p>
        </p:txBody>
      </p:sp>
      <p:sp>
        <p:nvSpPr>
          <p:cNvPr id="3" name="Content Placeholder 2">
            <a:extLst>
              <a:ext uri="{FF2B5EF4-FFF2-40B4-BE49-F238E27FC236}">
                <a16:creationId xmlns:a16="http://schemas.microsoft.com/office/drawing/2014/main" id="{1ACB38F3-4AF8-3E53-D785-0EC2E6ECC94B}"/>
              </a:ext>
            </a:extLst>
          </p:cNvPr>
          <p:cNvSpPr>
            <a:spLocks noGrp="1"/>
          </p:cNvSpPr>
          <p:nvPr>
            <p:ph sz="half" idx="1"/>
          </p:nvPr>
        </p:nvSpPr>
        <p:spPr>
          <a:xfrm>
            <a:off x="1150012" y="1952723"/>
            <a:ext cx="5208435" cy="4685001"/>
          </a:xfrm>
        </p:spPr>
        <p:txBody>
          <a:bodyPr vert="horz" lIns="91440" tIns="45720" rIns="91440" bIns="45720" rtlCol="0">
            <a:normAutofit fontScale="92500" lnSpcReduction="20000"/>
          </a:bodyPr>
          <a:lstStyle/>
          <a:p>
            <a:pPr marL="0" indent="0">
              <a:lnSpc>
                <a:spcPct val="90000"/>
              </a:lnSpc>
              <a:spcBef>
                <a:spcPts val="1000"/>
              </a:spcBef>
              <a:buNone/>
            </a:pPr>
            <a:r>
              <a:rPr lang="en-US" sz="8800" dirty="0">
                <a:solidFill>
                  <a:srgbClr val="FFFFFF"/>
                </a:solidFill>
              </a:rPr>
              <a:t>What you Intended the change to achieve</a:t>
            </a:r>
            <a:endParaRPr lang="en-US" sz="8800" kern="1200" dirty="0">
              <a:solidFill>
                <a:srgbClr val="FFFFFF"/>
              </a:solidFill>
              <a:latin typeface="+mn-lt"/>
              <a:ea typeface="+mn-ea"/>
              <a:cs typeface="+mn-cs"/>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118474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9479243-2C78-D346-F594-7120825EDBD3}"/>
              </a:ext>
            </a:extLst>
          </p:cNvPr>
          <p:cNvSpPr>
            <a:spLocks noGrp="1"/>
          </p:cNvSpPr>
          <p:nvPr>
            <p:ph type="title"/>
          </p:nvPr>
        </p:nvSpPr>
        <p:spPr>
          <a:xfrm>
            <a:off x="3880430" y="583344"/>
            <a:ext cx="7160357" cy="4833059"/>
          </a:xfrm>
        </p:spPr>
        <p:txBody>
          <a:bodyPr vert="horz" lIns="91440" tIns="45720" rIns="91440" bIns="45720" rtlCol="0" anchor="t">
            <a:normAutofit/>
          </a:bodyPr>
          <a:lstStyle/>
          <a:p>
            <a:pPr algn="r">
              <a:lnSpc>
                <a:spcPct val="90000"/>
              </a:lnSpc>
            </a:pPr>
            <a:r>
              <a:rPr lang="en-US" sz="8000" kern="1200" dirty="0">
                <a:solidFill>
                  <a:srgbClr val="FFFFFF"/>
                </a:solidFill>
                <a:latin typeface="+mj-lt"/>
                <a:ea typeface="+mj-ea"/>
                <a:cs typeface="+mj-cs"/>
              </a:rPr>
              <a:t>A commit message should</a:t>
            </a:r>
            <a:br>
              <a:rPr lang="en-US" sz="8000" kern="1200" dirty="0">
                <a:solidFill>
                  <a:srgbClr val="FFFFFF"/>
                </a:solidFill>
                <a:latin typeface="+mj-lt"/>
                <a:ea typeface="+mj-ea"/>
                <a:cs typeface="+mj-cs"/>
              </a:rPr>
            </a:br>
            <a:r>
              <a:rPr lang="en-US" sz="8000" kern="1200" dirty="0">
                <a:solidFill>
                  <a:srgbClr val="FFFFFF"/>
                </a:solidFill>
                <a:latin typeface="+mj-lt"/>
                <a:ea typeface="+mj-ea"/>
                <a:cs typeface="+mj-cs"/>
              </a:rPr>
              <a:t>Show</a:t>
            </a:r>
          </a:p>
        </p:txBody>
      </p:sp>
      <p:sp>
        <p:nvSpPr>
          <p:cNvPr id="3" name="Content Placeholder 2">
            <a:extLst>
              <a:ext uri="{FF2B5EF4-FFF2-40B4-BE49-F238E27FC236}">
                <a16:creationId xmlns:a16="http://schemas.microsoft.com/office/drawing/2014/main" id="{1ACB38F3-4AF8-3E53-D785-0EC2E6ECC94B}"/>
              </a:ext>
            </a:extLst>
          </p:cNvPr>
          <p:cNvSpPr>
            <a:spLocks noGrp="1"/>
          </p:cNvSpPr>
          <p:nvPr>
            <p:ph sz="half" idx="1"/>
          </p:nvPr>
        </p:nvSpPr>
        <p:spPr>
          <a:xfrm>
            <a:off x="1150012" y="1952723"/>
            <a:ext cx="5208435" cy="4685001"/>
          </a:xfrm>
        </p:spPr>
        <p:txBody>
          <a:bodyPr vert="horz" lIns="91440" tIns="45720" rIns="91440" bIns="45720" rtlCol="0">
            <a:normAutofit lnSpcReduction="10000"/>
          </a:bodyPr>
          <a:lstStyle/>
          <a:p>
            <a:pPr marL="0" indent="0">
              <a:lnSpc>
                <a:spcPct val="90000"/>
              </a:lnSpc>
              <a:spcBef>
                <a:spcPts val="1000"/>
              </a:spcBef>
              <a:buNone/>
            </a:pPr>
            <a:r>
              <a:rPr lang="en-US" sz="8800" dirty="0">
                <a:solidFill>
                  <a:srgbClr val="FFFFFF"/>
                </a:solidFill>
              </a:rPr>
              <a:t>Why the change was made</a:t>
            </a:r>
            <a:endParaRPr lang="en-US" sz="8800" kern="1200" dirty="0">
              <a:solidFill>
                <a:srgbClr val="FFFFFF"/>
              </a:solidFill>
              <a:latin typeface="+mn-lt"/>
              <a:ea typeface="+mn-ea"/>
              <a:cs typeface="+mn-cs"/>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43980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loseup of a keyboard">
            <a:extLst>
              <a:ext uri="{FF2B5EF4-FFF2-40B4-BE49-F238E27FC236}">
                <a16:creationId xmlns:a16="http://schemas.microsoft.com/office/drawing/2014/main" id="{DFFC2640-C601-4CDE-A19F-EA6734B772F3}"/>
              </a:ext>
            </a:extLst>
          </p:cNvPr>
          <p:cNvPicPr>
            <a:picLocks noChangeAspect="1"/>
          </p:cNvPicPr>
          <p:nvPr/>
        </p:nvPicPr>
        <p:blipFill>
          <a:blip r:embed="rId3">
            <a:alphaModFix amt="50000"/>
          </a:blip>
          <a:srcRect b="13127"/>
          <a:stretch/>
        </p:blipFill>
        <p:spPr>
          <a:xfrm>
            <a:off x="20" y="1"/>
            <a:ext cx="12191980" cy="6857999"/>
          </a:xfrm>
          <a:prstGeom prst="rect">
            <a:avLst/>
          </a:prstGeom>
        </p:spPr>
      </p:pic>
      <p:sp>
        <p:nvSpPr>
          <p:cNvPr id="3" name="TextBox 2">
            <a:extLst>
              <a:ext uri="{FF2B5EF4-FFF2-40B4-BE49-F238E27FC236}">
                <a16:creationId xmlns:a16="http://schemas.microsoft.com/office/drawing/2014/main" id="{EC19ED08-C725-4370-B020-152191CE7403}"/>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a:solidFill>
                  <a:srgbClr val="FFFFFF"/>
                </a:solidFill>
                <a:latin typeface="+mj-lt"/>
                <a:ea typeface="+mj-ea"/>
                <a:cs typeface="+mj-cs"/>
              </a:rPr>
              <a:t>Who writes code?</a:t>
            </a:r>
          </a:p>
        </p:txBody>
      </p:sp>
    </p:spTree>
    <p:extLst>
      <p:ext uri="{BB962C8B-B14F-4D97-AF65-F5344CB8AC3E}">
        <p14:creationId xmlns:p14="http://schemas.microsoft.com/office/powerpoint/2010/main" val="301360132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9479243-2C78-D346-F594-7120825EDBD3}"/>
              </a:ext>
            </a:extLst>
          </p:cNvPr>
          <p:cNvSpPr>
            <a:spLocks noGrp="1"/>
          </p:cNvSpPr>
          <p:nvPr>
            <p:ph type="title"/>
          </p:nvPr>
        </p:nvSpPr>
        <p:spPr>
          <a:xfrm>
            <a:off x="3880430" y="583344"/>
            <a:ext cx="7160357" cy="4833059"/>
          </a:xfrm>
        </p:spPr>
        <p:txBody>
          <a:bodyPr vert="horz" lIns="91440" tIns="45720" rIns="91440" bIns="45720" rtlCol="0" anchor="t">
            <a:normAutofit/>
          </a:bodyPr>
          <a:lstStyle/>
          <a:p>
            <a:pPr algn="r">
              <a:lnSpc>
                <a:spcPct val="90000"/>
              </a:lnSpc>
            </a:pPr>
            <a:r>
              <a:rPr lang="en-US" sz="8000" kern="1200" dirty="0">
                <a:solidFill>
                  <a:srgbClr val="FFFFFF"/>
                </a:solidFill>
                <a:latin typeface="+mj-lt"/>
                <a:ea typeface="+mj-ea"/>
                <a:cs typeface="+mj-cs"/>
              </a:rPr>
              <a:t>A commit message should</a:t>
            </a:r>
          </a:p>
        </p:txBody>
      </p:sp>
      <p:sp>
        <p:nvSpPr>
          <p:cNvPr id="3" name="Content Placeholder 2">
            <a:extLst>
              <a:ext uri="{FF2B5EF4-FFF2-40B4-BE49-F238E27FC236}">
                <a16:creationId xmlns:a16="http://schemas.microsoft.com/office/drawing/2014/main" id="{1ACB38F3-4AF8-3E53-D785-0EC2E6ECC94B}"/>
              </a:ext>
            </a:extLst>
          </p:cNvPr>
          <p:cNvSpPr>
            <a:spLocks noGrp="1"/>
          </p:cNvSpPr>
          <p:nvPr>
            <p:ph sz="half" idx="1"/>
          </p:nvPr>
        </p:nvSpPr>
        <p:spPr>
          <a:xfrm>
            <a:off x="1150012" y="1952723"/>
            <a:ext cx="5208435" cy="4685001"/>
          </a:xfrm>
        </p:spPr>
        <p:txBody>
          <a:bodyPr vert="horz" lIns="91440" tIns="45720" rIns="91440" bIns="45720" rtlCol="0">
            <a:normAutofit lnSpcReduction="10000"/>
          </a:bodyPr>
          <a:lstStyle/>
          <a:p>
            <a:pPr marL="0" indent="0">
              <a:lnSpc>
                <a:spcPct val="90000"/>
              </a:lnSpc>
              <a:spcBef>
                <a:spcPts val="1000"/>
              </a:spcBef>
              <a:buNone/>
            </a:pPr>
            <a:r>
              <a:rPr lang="en-US" sz="8800" dirty="0">
                <a:solidFill>
                  <a:srgbClr val="FFFFFF"/>
                </a:solidFill>
              </a:rPr>
              <a:t>Explain the change for others</a:t>
            </a:r>
            <a:endParaRPr lang="en-US" sz="8800" kern="1200" dirty="0">
              <a:solidFill>
                <a:srgbClr val="FFFFFF"/>
              </a:solidFill>
              <a:latin typeface="+mn-lt"/>
              <a:ea typeface="+mn-ea"/>
              <a:cs typeface="+mn-cs"/>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13625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8378D-6EB7-81AD-3298-21AB97FDEA99}"/>
              </a:ext>
            </a:extLst>
          </p:cNvPr>
          <p:cNvSpPr>
            <a:spLocks noGrp="1"/>
          </p:cNvSpPr>
          <p:nvPr>
            <p:ph type="title"/>
          </p:nvPr>
        </p:nvSpPr>
        <p:spPr>
          <a:xfrm>
            <a:off x="7631863" y="1617785"/>
            <a:ext cx="3683837" cy="2405574"/>
          </a:xfrm>
        </p:spPr>
        <p:txBody>
          <a:bodyPr vert="horz" lIns="91440" tIns="45720" rIns="91440" bIns="45720" rtlCol="0" anchor="t">
            <a:normAutofit/>
          </a:bodyPr>
          <a:lstStyle/>
          <a:p>
            <a:pPr>
              <a:lnSpc>
                <a:spcPct val="90000"/>
              </a:lnSpc>
            </a:pPr>
            <a:r>
              <a:rPr lang="en-US" sz="3600"/>
              <a:t>What is a commit message for?</a:t>
            </a:r>
          </a:p>
        </p:txBody>
      </p:sp>
      <p:sp>
        <p:nvSpPr>
          <p:cNvPr id="3" name="Content Placeholder 2">
            <a:extLst>
              <a:ext uri="{FF2B5EF4-FFF2-40B4-BE49-F238E27FC236}">
                <a16:creationId xmlns:a16="http://schemas.microsoft.com/office/drawing/2014/main" id="{F2EA8BF1-B59B-4F6C-AE96-857274B1FC81}"/>
              </a:ext>
            </a:extLst>
          </p:cNvPr>
          <p:cNvSpPr>
            <a:spLocks noGrp="1"/>
          </p:cNvSpPr>
          <p:nvPr>
            <p:ph sz="half" idx="1"/>
          </p:nvPr>
        </p:nvSpPr>
        <p:spPr>
          <a:xfrm>
            <a:off x="7623204" y="4675562"/>
            <a:ext cx="3569133" cy="1201139"/>
          </a:xfrm>
        </p:spPr>
        <p:txBody>
          <a:bodyPr vert="horz" lIns="91440" tIns="45720" rIns="91440" bIns="45720" rtlCol="0">
            <a:normAutofit/>
          </a:bodyPr>
          <a:lstStyle/>
          <a:p>
            <a:pPr marL="0" indent="0" algn="ctr">
              <a:lnSpc>
                <a:spcPct val="90000"/>
              </a:lnSpc>
              <a:spcBef>
                <a:spcPts val="1000"/>
              </a:spcBef>
              <a:buNone/>
            </a:pPr>
            <a:r>
              <a:rPr lang="en-US" sz="2000"/>
              <a:t>What can/should it be used to achieve ?</a:t>
            </a:r>
          </a:p>
        </p:txBody>
      </p:sp>
      <p:pic>
        <p:nvPicPr>
          <p:cNvPr id="5" name="Picture 4" descr="Wood human figure">
            <a:extLst>
              <a:ext uri="{FF2B5EF4-FFF2-40B4-BE49-F238E27FC236}">
                <a16:creationId xmlns:a16="http://schemas.microsoft.com/office/drawing/2014/main" id="{8D08B7E4-2F70-89F2-F294-86DD94FAAD08}"/>
              </a:ext>
            </a:extLst>
          </p:cNvPr>
          <p:cNvPicPr>
            <a:picLocks noChangeAspect="1"/>
          </p:cNvPicPr>
          <p:nvPr/>
        </p:nvPicPr>
        <p:blipFill>
          <a:blip r:embed="rId2"/>
          <a:srcRect r="34692" b="-1"/>
          <a:stretch/>
        </p:blipFill>
        <p:spPr>
          <a:xfrm>
            <a:off x="20" y="10"/>
            <a:ext cx="6709729" cy="6857990"/>
          </a:xfrm>
          <a:prstGeom prst="rect">
            <a:avLst/>
          </a:prstGeom>
        </p:spPr>
      </p:pic>
      <p:grpSp>
        <p:nvGrpSpPr>
          <p:cNvPr id="9" name="Group 8">
            <a:extLst>
              <a:ext uri="{FF2B5EF4-FFF2-40B4-BE49-F238E27FC236}">
                <a16:creationId xmlns:a16="http://schemas.microsoft.com/office/drawing/2014/main" id="{780C4553-5AA5-ABAD-A86E-A9DB53A554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48068" y="0"/>
            <a:ext cx="123362" cy="6858000"/>
            <a:chOff x="12068638" y="0"/>
            <a:chExt cx="123362" cy="6858000"/>
          </a:xfrm>
        </p:grpSpPr>
        <p:sp>
          <p:nvSpPr>
            <p:cNvPr id="10" name="Rectangle 9">
              <a:extLst>
                <a:ext uri="{FF2B5EF4-FFF2-40B4-BE49-F238E27FC236}">
                  <a16:creationId xmlns:a16="http://schemas.microsoft.com/office/drawing/2014/main" id="{24314F52-50BF-91A2-1CE5-F6BA35C94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C556E2-7688-DAC5-DDA8-DE5C3BE8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712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eople working on a computer">
            <a:extLst>
              <a:ext uri="{FF2B5EF4-FFF2-40B4-BE49-F238E27FC236}">
                <a16:creationId xmlns:a16="http://schemas.microsoft.com/office/drawing/2014/main" id="{FBBBA685-5C51-4151-8A5B-4467708A5996}"/>
              </a:ext>
            </a:extLst>
          </p:cNvPr>
          <p:cNvPicPr>
            <a:picLocks noGrp="1" noChangeAspect="1"/>
          </p:cNvPicPr>
          <p:nvPr>
            <p:ph sz="half" idx="1"/>
          </p:nvPr>
        </p:nvPicPr>
        <p:blipFill>
          <a:blip r:embed="rId3"/>
          <a:srcRect l="2941" r="2941"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CA310A-D3CF-312B-7129-C6E4484D161B}"/>
              </a:ext>
            </a:extLst>
          </p:cNvPr>
          <p:cNvSpPr>
            <a:spLocks noGrp="1"/>
          </p:cNvSpPr>
          <p:nvPr>
            <p:ph type="title"/>
          </p:nvPr>
        </p:nvSpPr>
        <p:spPr>
          <a:xfrm>
            <a:off x="7531610" y="365124"/>
            <a:ext cx="4419090" cy="2200275"/>
          </a:xfrm>
        </p:spPr>
        <p:txBody>
          <a:bodyPr vert="horz" lIns="91440" tIns="45720" rIns="91440" bIns="45720" rtlCol="0" anchor="ctr">
            <a:noAutofit/>
          </a:bodyPr>
          <a:lstStyle/>
          <a:p>
            <a:pPr algn="l">
              <a:lnSpc>
                <a:spcPct val="90000"/>
              </a:lnSpc>
            </a:pPr>
            <a:r>
              <a:rPr lang="en-US" sz="5400" dirty="0"/>
              <a:t>Peer Review and </a:t>
            </a:r>
            <a:br>
              <a:rPr lang="en-US" sz="5400" dirty="0"/>
            </a:br>
            <a:r>
              <a:rPr lang="en-US" sz="5400" dirty="0"/>
              <a:t>Pull Request</a:t>
            </a:r>
          </a:p>
        </p:txBody>
      </p:sp>
      <p:sp>
        <p:nvSpPr>
          <p:cNvPr id="4" name="Content Placeholder 3">
            <a:extLst>
              <a:ext uri="{FF2B5EF4-FFF2-40B4-BE49-F238E27FC236}">
                <a16:creationId xmlns:a16="http://schemas.microsoft.com/office/drawing/2014/main" id="{F38CB51A-9EB4-59A8-F39A-1D9BD5A38FE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31610" y="2434201"/>
            <a:ext cx="3822189" cy="3742762"/>
          </a:xfrm>
        </p:spPr>
        <p:txBody>
          <a:bodyPr>
            <a:normAutofit/>
          </a:bodyPr>
          <a:lstStyle/>
          <a:p>
            <a:pPr marL="0" indent="0">
              <a:spcBef>
                <a:spcPts val="2500"/>
              </a:spcBef>
              <a:buNone/>
            </a:pPr>
            <a:endParaRPr lang="en-GB" sz="2800" b="1" dirty="0"/>
          </a:p>
          <a:p>
            <a:pPr marL="0" lvl="1" indent="0">
              <a:buNone/>
            </a:pPr>
            <a:r>
              <a:rPr lang="en-GB" dirty="0"/>
              <a:t>Peer review is an essential process in ensuring code quality. Commit Messages can explain what was intended easing the PR process</a:t>
            </a:r>
          </a:p>
        </p:txBody>
      </p:sp>
    </p:spTree>
    <p:extLst>
      <p:ext uri="{BB962C8B-B14F-4D97-AF65-F5344CB8AC3E}">
        <p14:creationId xmlns:p14="http://schemas.microsoft.com/office/powerpoint/2010/main" val="2007011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1" name="Rectangle 10">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F79D844-32E2-069F-52B4-37CCE06C187A}"/>
              </a:ext>
            </a:extLst>
          </p:cNvPr>
          <p:cNvSpPr>
            <a:spLocks noGrp="1"/>
          </p:cNvSpPr>
          <p:nvPr>
            <p:ph type="title"/>
          </p:nvPr>
        </p:nvSpPr>
        <p:spPr>
          <a:xfrm>
            <a:off x="838200" y="5609902"/>
            <a:ext cx="6924026" cy="913975"/>
          </a:xfrm>
        </p:spPr>
        <p:txBody>
          <a:bodyPr vert="horz" lIns="91440" tIns="45720" rIns="91440" bIns="45720" rtlCol="0" anchor="ctr">
            <a:normAutofit/>
          </a:bodyPr>
          <a:lstStyle/>
          <a:p>
            <a:pPr algn="l">
              <a:lnSpc>
                <a:spcPct val="90000"/>
              </a:lnSpc>
            </a:pPr>
            <a:r>
              <a:rPr lang="en-US" sz="3200">
                <a:solidFill>
                  <a:srgbClr val="FFFFFF"/>
                </a:solidFill>
              </a:rPr>
              <a:t>Collaboration</a:t>
            </a:r>
          </a:p>
        </p:txBody>
      </p:sp>
      <p:pic>
        <p:nvPicPr>
          <p:cNvPr id="5" name="Content Placeholder 4" descr="People looking at the screen">
            <a:extLst>
              <a:ext uri="{FF2B5EF4-FFF2-40B4-BE49-F238E27FC236}">
                <a16:creationId xmlns:a16="http://schemas.microsoft.com/office/drawing/2014/main" id="{0A7AE53F-7757-4E5A-ABD1-862C679F3FB6}"/>
              </a:ext>
            </a:extLst>
          </p:cNvPr>
          <p:cNvPicPr>
            <a:picLocks noGrp="1" noChangeAspect="1"/>
          </p:cNvPicPr>
          <p:nvPr>
            <p:ph sz="half" idx="1"/>
          </p:nvPr>
        </p:nvPicPr>
        <p:blipFill>
          <a:blip r:embed="rId3"/>
          <a:srcRect t="20864" b="13369"/>
          <a:stretch/>
        </p:blipFill>
        <p:spPr>
          <a:xfrm>
            <a:off x="1" y="10"/>
            <a:ext cx="12191998" cy="5352218"/>
          </a:xfrm>
          <a:prstGeom prst="rect">
            <a:avLst/>
          </a:prstGeom>
        </p:spPr>
      </p:pic>
    </p:spTree>
    <p:extLst>
      <p:ext uri="{BB962C8B-B14F-4D97-AF65-F5344CB8AC3E}">
        <p14:creationId xmlns:p14="http://schemas.microsoft.com/office/powerpoint/2010/main" val="16117452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fferent coloured question marks">
            <a:extLst>
              <a:ext uri="{FF2B5EF4-FFF2-40B4-BE49-F238E27FC236}">
                <a16:creationId xmlns:a16="http://schemas.microsoft.com/office/drawing/2014/main" id="{A426297D-E4D7-6F2C-44B1-D6CBC54F4091}"/>
              </a:ext>
            </a:extLst>
          </p:cNvPr>
          <p:cNvPicPr>
            <a:picLocks noChangeAspect="1"/>
          </p:cNvPicPr>
          <p:nvPr/>
        </p:nvPicPr>
        <p:blipFill>
          <a:blip r:embed="rId2"/>
          <a:srcRect l="9572" r="11117"/>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FF56487-B547-7388-DB12-3AE8445AC1F9}"/>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dirty="0"/>
              <a:t>What else is a commit message useful for?</a:t>
            </a:r>
            <a:br>
              <a:rPr lang="en-US" sz="5200" dirty="0"/>
            </a:br>
            <a:endParaRPr lang="en-US" sz="5200" dirty="0"/>
          </a:p>
        </p:txBody>
      </p:sp>
    </p:spTree>
    <p:extLst>
      <p:ext uri="{BB962C8B-B14F-4D97-AF65-F5344CB8AC3E}">
        <p14:creationId xmlns:p14="http://schemas.microsoft.com/office/powerpoint/2010/main" val="29380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Camera Shutter">
            <a:extLst>
              <a:ext uri="{FF2B5EF4-FFF2-40B4-BE49-F238E27FC236}">
                <a16:creationId xmlns:a16="http://schemas.microsoft.com/office/drawing/2014/main" id="{87557401-CE2C-21F4-DA7D-449F154357B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D891F37-9796-CC40-2CE5-01561E1DD67B}"/>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Searching</a:t>
            </a:r>
          </a:p>
          <a:p>
            <a:pPr algn="ctr">
              <a:lnSpc>
                <a:spcPct val="90000"/>
              </a:lnSpc>
              <a:spcBef>
                <a:spcPct val="0"/>
              </a:spcBef>
              <a:spcAft>
                <a:spcPts val="600"/>
              </a:spcAft>
            </a:pPr>
            <a:endParaRPr lang="en-US" sz="5200">
              <a:solidFill>
                <a:srgbClr val="FFFFFF"/>
              </a:solidFill>
              <a:latin typeface="+mj-lt"/>
              <a:ea typeface="+mj-ea"/>
              <a:cs typeface="+mj-cs"/>
            </a:endParaRPr>
          </a:p>
        </p:txBody>
      </p:sp>
    </p:spTree>
    <p:extLst>
      <p:ext uri="{BB962C8B-B14F-4D97-AF65-F5344CB8AC3E}">
        <p14:creationId xmlns:p14="http://schemas.microsoft.com/office/powerpoint/2010/main" val="57396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29998D-481F-AA72-B2C5-EE3DF7075668}"/>
              </a:ext>
            </a:extLst>
          </p:cNvPr>
          <p:cNvPicPr>
            <a:picLocks noChangeAspect="1"/>
          </p:cNvPicPr>
          <p:nvPr/>
        </p:nvPicPr>
        <p:blipFill>
          <a:blip r:embed="rId3"/>
          <a:stretch>
            <a:fillRect/>
          </a:stretch>
        </p:blipFill>
        <p:spPr>
          <a:xfrm>
            <a:off x="1652349" y="0"/>
            <a:ext cx="8887302" cy="6858000"/>
          </a:xfrm>
          <a:prstGeom prst="rect">
            <a:avLst/>
          </a:prstGeom>
        </p:spPr>
      </p:pic>
    </p:spTree>
    <p:extLst>
      <p:ext uri="{BB962C8B-B14F-4D97-AF65-F5344CB8AC3E}">
        <p14:creationId xmlns:p14="http://schemas.microsoft.com/office/powerpoint/2010/main" val="2077996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82BC0A-065E-4116-5F44-7B35E4CBD51C}"/>
              </a:ext>
            </a:extLst>
          </p:cNvPr>
          <p:cNvPicPr>
            <a:picLocks noChangeAspect="1"/>
          </p:cNvPicPr>
          <p:nvPr/>
        </p:nvPicPr>
        <p:blipFill>
          <a:blip r:embed="rId2"/>
          <a:srcRect t="5189" b="10542"/>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013234-BB6B-C839-5455-B7DD2C2A916A}"/>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Blaming</a:t>
            </a:r>
          </a:p>
          <a:p>
            <a:pPr algn="ctr">
              <a:lnSpc>
                <a:spcPct val="90000"/>
              </a:lnSpc>
              <a:spcBef>
                <a:spcPct val="0"/>
              </a:spcBef>
              <a:spcAft>
                <a:spcPts val="600"/>
              </a:spcAft>
            </a:pPr>
            <a:endParaRPr lang="en-US" sz="5200">
              <a:solidFill>
                <a:srgbClr val="FFFFFF"/>
              </a:solidFill>
              <a:latin typeface="+mj-lt"/>
              <a:ea typeface="+mj-ea"/>
              <a:cs typeface="+mj-cs"/>
            </a:endParaRPr>
          </a:p>
        </p:txBody>
      </p:sp>
    </p:spTree>
    <p:extLst>
      <p:ext uri="{BB962C8B-B14F-4D97-AF65-F5344CB8AC3E}">
        <p14:creationId xmlns:p14="http://schemas.microsoft.com/office/powerpoint/2010/main" val="1204065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F02F30-A291-D383-BB1D-38665489033E}"/>
              </a:ext>
            </a:extLst>
          </p:cNvPr>
          <p:cNvPicPr>
            <a:picLocks noChangeAspect="1"/>
          </p:cNvPicPr>
          <p:nvPr/>
        </p:nvPicPr>
        <p:blipFill>
          <a:blip r:embed="rId3"/>
          <a:stretch>
            <a:fillRect/>
          </a:stretch>
        </p:blipFill>
        <p:spPr>
          <a:xfrm>
            <a:off x="0" y="1004859"/>
            <a:ext cx="12192000" cy="4848281"/>
          </a:xfrm>
          <a:prstGeom prst="rect">
            <a:avLst/>
          </a:prstGeom>
        </p:spPr>
      </p:pic>
    </p:spTree>
    <p:extLst>
      <p:ext uri="{BB962C8B-B14F-4D97-AF65-F5344CB8AC3E}">
        <p14:creationId xmlns:p14="http://schemas.microsoft.com/office/powerpoint/2010/main" val="3422841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FE4D3F00-5B54-A5E4-10F1-F753D1F4CD53}"/>
              </a:ext>
            </a:extLst>
          </p:cNvPr>
          <p:cNvSpPr txBox="1"/>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a:solidFill>
                  <a:schemeClr val="bg1">
                    <a:lumMod val="95000"/>
                    <a:lumOff val="5000"/>
                  </a:schemeClr>
                </a:solidFill>
                <a:latin typeface="+mj-lt"/>
                <a:ea typeface="+mj-ea"/>
                <a:cs typeface="+mj-cs"/>
              </a:rPr>
              <a:t>Telling a story</a:t>
            </a:r>
          </a:p>
        </p:txBody>
      </p:sp>
    </p:spTree>
    <p:extLst>
      <p:ext uri="{BB962C8B-B14F-4D97-AF65-F5344CB8AC3E}">
        <p14:creationId xmlns:p14="http://schemas.microsoft.com/office/powerpoint/2010/main" val="38209584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583D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5150F-7A7E-A88E-99CB-5C639F2DCC52}"/>
              </a:ext>
            </a:extLst>
          </p:cNvPr>
          <p:cNvSpPr txBox="1"/>
          <p:nvPr/>
        </p:nvSpPr>
        <p:spPr>
          <a:xfrm>
            <a:off x="7350826" y="1215707"/>
            <a:ext cx="4560124" cy="4893647"/>
          </a:xfrm>
          <a:prstGeom prst="rect">
            <a:avLst/>
          </a:prstGeom>
          <a:noFill/>
        </p:spPr>
        <p:txBody>
          <a:bodyPr wrap="square" rtlCol="0">
            <a:spAutoFit/>
          </a:bodyPr>
          <a:lstStyle/>
          <a:p>
            <a:r>
              <a:rPr lang="en-GB" sz="6600" dirty="0">
                <a:solidFill>
                  <a:schemeClr val="bg1"/>
                </a:solidFill>
              </a:rPr>
              <a:t>ALL teams that write code must use git</a:t>
            </a:r>
            <a:br>
              <a:rPr lang="en-GB" sz="6600" dirty="0">
                <a:solidFill>
                  <a:schemeClr val="bg1"/>
                </a:solidFill>
              </a:rPr>
            </a:br>
            <a:r>
              <a:rPr lang="en-GB" dirty="0">
                <a:solidFill>
                  <a:schemeClr val="bg1"/>
                </a:solidFill>
              </a:rPr>
              <a:t>-</a:t>
            </a:r>
            <a:r>
              <a:rPr lang="en-GB" sz="4400" dirty="0">
                <a:solidFill>
                  <a:schemeClr val="bg1"/>
                </a:solidFill>
              </a:rPr>
              <a:t> </a:t>
            </a:r>
            <a:r>
              <a:rPr lang="en-GB" dirty="0">
                <a:solidFill>
                  <a:schemeClr val="bg1"/>
                </a:solidFill>
              </a:rPr>
              <a:t>Bearded Fella – Some years ago</a:t>
            </a:r>
            <a:endParaRPr lang="en-GB" sz="6600" dirty="0">
              <a:solidFill>
                <a:schemeClr val="bg1"/>
              </a:solidFill>
            </a:endParaRPr>
          </a:p>
        </p:txBody>
      </p:sp>
      <p:pic>
        <p:nvPicPr>
          <p:cNvPr id="4" name="Picture 3" descr="A person with long hair and a tattoo on his arm&#10;&#10;Description automatically generated">
            <a:extLst>
              <a:ext uri="{FF2B5EF4-FFF2-40B4-BE49-F238E27FC236}">
                <a16:creationId xmlns:a16="http://schemas.microsoft.com/office/drawing/2014/main" id="{02B0509E-558A-59DE-EC7E-916C45E06BB8}"/>
              </a:ext>
            </a:extLst>
          </p:cNvPr>
          <p:cNvPicPr>
            <a:picLocks noChangeAspect="1"/>
          </p:cNvPicPr>
          <p:nvPr/>
        </p:nvPicPr>
        <p:blipFill>
          <a:blip r:embed="rId3">
            <a:extLst>
              <a:ext uri="{28A0092B-C50C-407E-A947-70E740481C1C}">
                <a14:useLocalDpi xmlns:a14="http://schemas.microsoft.com/office/drawing/2010/main" val="0"/>
              </a:ext>
            </a:extLst>
          </a:blip>
          <a:srcRect l="13275" r="38504"/>
          <a:stretch/>
        </p:blipFill>
        <p:spPr>
          <a:xfrm rot="5400000">
            <a:off x="-109501" y="108000"/>
            <a:ext cx="6912000" cy="6692996"/>
          </a:xfrm>
          <a:prstGeom prst="rect">
            <a:avLst/>
          </a:prstGeom>
        </p:spPr>
      </p:pic>
    </p:spTree>
    <p:extLst>
      <p:ext uri="{BB962C8B-B14F-4D97-AF65-F5344CB8AC3E}">
        <p14:creationId xmlns:p14="http://schemas.microsoft.com/office/powerpoint/2010/main" val="3058828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F8E16F-7B62-8016-B3DF-6B1C083705B6}"/>
              </a:ext>
            </a:extLst>
          </p:cNvPr>
          <p:cNvPicPr>
            <a:picLocks noChangeAspect="1"/>
          </p:cNvPicPr>
          <p:nvPr/>
        </p:nvPicPr>
        <p:blipFill>
          <a:blip r:embed="rId2"/>
          <a:stretch>
            <a:fillRect/>
          </a:stretch>
        </p:blipFill>
        <p:spPr>
          <a:xfrm>
            <a:off x="296269" y="0"/>
            <a:ext cx="11599461" cy="6858000"/>
          </a:xfrm>
          <a:prstGeom prst="rect">
            <a:avLst/>
          </a:prstGeom>
        </p:spPr>
      </p:pic>
    </p:spTree>
    <p:extLst>
      <p:ext uri="{BB962C8B-B14F-4D97-AF65-F5344CB8AC3E}">
        <p14:creationId xmlns:p14="http://schemas.microsoft.com/office/powerpoint/2010/main" val="3351159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BC235-5C63-E9ED-1D26-F3E91D7110A8}"/>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nSpc>
                <a:spcPct val="90000"/>
              </a:lnSpc>
            </a:pPr>
            <a:r>
              <a:rPr lang="en-US" sz="7200" kern="1200">
                <a:solidFill>
                  <a:schemeClr val="tx1"/>
                </a:solidFill>
                <a:latin typeface="+mj-lt"/>
                <a:ea typeface="+mj-ea"/>
                <a:cs typeface="+mj-cs"/>
              </a:rPr>
              <a:t>That was all very serious and for work it is important </a:t>
            </a:r>
          </a:p>
        </p:txBody>
      </p:sp>
      <p:cxnSp>
        <p:nvCxnSpPr>
          <p:cNvPr id="27" name="Straight Connector 26">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53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hoto of a dog with its tongue out in a field of flowers">
            <a:extLst>
              <a:ext uri="{FF2B5EF4-FFF2-40B4-BE49-F238E27FC236}">
                <a16:creationId xmlns:a16="http://schemas.microsoft.com/office/drawing/2014/main" id="{31D7FF06-FEE7-FA92-0E55-7D25077097A1}"/>
              </a:ext>
            </a:extLst>
          </p:cNvPr>
          <p:cNvPicPr>
            <a:picLocks noChangeAspect="1"/>
          </p:cNvPicPr>
          <p:nvPr/>
        </p:nvPicPr>
        <p:blipFill>
          <a:blip r:embed="rId2"/>
          <a:srcRect t="49859" b="12641"/>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3B3BC582-B293-25F6-D91F-272FD2AE2976}"/>
              </a:ext>
            </a:extLst>
          </p:cNvPr>
          <p:cNvSpPr>
            <a:spLocks noGrp="1"/>
          </p:cNvSpPr>
          <p:nvPr>
            <p:ph type="title"/>
          </p:nvPr>
        </p:nvSpPr>
        <p:spPr>
          <a:xfrm>
            <a:off x="1300480" y="5181600"/>
            <a:ext cx="10058400" cy="1423828"/>
          </a:xfrm>
          <a:effectLst>
            <a:outerShdw blurRad="50800" dist="38100" dir="2700000" algn="tl" rotWithShape="0">
              <a:prstClr val="black">
                <a:alpha val="40000"/>
              </a:prstClr>
            </a:outerShdw>
          </a:effectLst>
        </p:spPr>
        <p:txBody>
          <a:bodyPr vert="horz" lIns="91440" tIns="45720" rIns="91440" bIns="45720" rtlCol="0" anchor="b">
            <a:normAutofit/>
          </a:bodyPr>
          <a:lstStyle/>
          <a:p>
            <a:pPr marL="0" indent="0">
              <a:lnSpc>
                <a:spcPct val="90000"/>
              </a:lnSpc>
            </a:pPr>
            <a:r>
              <a:rPr lang="en-US" sz="5200" dirty="0">
                <a:solidFill>
                  <a:srgbClr val="FFFFFF"/>
                </a:solidFill>
              </a:rPr>
              <a:t>You can have fun as well </a:t>
            </a:r>
            <a:r>
              <a:rPr lang="en-US" sz="5200" dirty="0">
                <a:solidFill>
                  <a:srgbClr val="FFFFFF"/>
                </a:solidFill>
                <a:sym typeface="Wingdings" panose="05000000000000000000" pitchFamily="2" charset="2"/>
              </a:rPr>
              <a:t></a:t>
            </a:r>
            <a:endParaRPr lang="en-US" sz="5200" dirty="0">
              <a:solidFill>
                <a:srgbClr val="FFFFFF"/>
              </a:solidFill>
            </a:endParaRPr>
          </a:p>
        </p:txBody>
      </p:sp>
    </p:spTree>
    <p:extLst>
      <p:ext uri="{BB962C8B-B14F-4D97-AF65-F5344CB8AC3E}">
        <p14:creationId xmlns:p14="http://schemas.microsoft.com/office/powerpoint/2010/main" val="3913848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752326-5DC7-FFC1-A4CC-6D07ED985832}"/>
              </a:ext>
            </a:extLst>
          </p:cNvPr>
          <p:cNvPicPr>
            <a:picLocks noChangeAspect="1"/>
          </p:cNvPicPr>
          <p:nvPr/>
        </p:nvPicPr>
        <p:blipFill>
          <a:blip r:embed="rId3"/>
          <a:srcRect r="11555"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2480660-47BD-6AD3-5488-27F6045CE05B}"/>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a:solidFill>
                  <a:srgbClr val="FFFFFF"/>
                </a:solidFill>
                <a:latin typeface="+mj-lt"/>
                <a:ea typeface="+mj-ea"/>
                <a:cs typeface="+mj-cs"/>
              </a:rPr>
              <a:t>I am soley talking about Work commits here – Your own open source project, rules can be looser</a:t>
            </a:r>
          </a:p>
        </p:txBody>
      </p:sp>
    </p:spTree>
    <p:extLst>
      <p:ext uri="{BB962C8B-B14F-4D97-AF65-F5344CB8AC3E}">
        <p14:creationId xmlns:p14="http://schemas.microsoft.com/office/powerpoint/2010/main" val="319092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2480660-47BD-6AD3-5488-27F6045CE05B}"/>
              </a:ext>
            </a:extLst>
          </p:cNvPr>
          <p:cNvSpPr txBox="1"/>
          <p:nvPr/>
        </p:nvSpPr>
        <p:spPr>
          <a:xfrm>
            <a:off x="838200" y="5358141"/>
            <a:ext cx="10515600" cy="94266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900" kern="1200">
                <a:solidFill>
                  <a:schemeClr val="tx1"/>
                </a:solidFill>
                <a:latin typeface="+mj-lt"/>
                <a:ea typeface="+mj-ea"/>
                <a:cs typeface="+mj-cs"/>
              </a:rPr>
              <a:t>I am soley talking about Work commits here – Your own open source project, rules can be looser</a:t>
            </a:r>
          </a:p>
        </p:txBody>
      </p:sp>
      <p:pic>
        <p:nvPicPr>
          <p:cNvPr id="6" name="Picture 5">
            <a:extLst>
              <a:ext uri="{FF2B5EF4-FFF2-40B4-BE49-F238E27FC236}">
                <a16:creationId xmlns:a16="http://schemas.microsoft.com/office/drawing/2014/main" id="{73CBA900-6354-7FC0-D67B-C3748C014F23}"/>
              </a:ext>
            </a:extLst>
          </p:cNvPr>
          <p:cNvPicPr>
            <a:picLocks noChangeAspect="1"/>
          </p:cNvPicPr>
          <p:nvPr/>
        </p:nvPicPr>
        <p:blipFill>
          <a:blip r:embed="rId2"/>
          <a:stretch>
            <a:fillRect/>
          </a:stretch>
        </p:blipFill>
        <p:spPr>
          <a:xfrm>
            <a:off x="744282" y="557189"/>
            <a:ext cx="10703436" cy="4629236"/>
          </a:xfrm>
          <a:prstGeom prst="rect">
            <a:avLst/>
          </a:prstGeom>
        </p:spPr>
      </p:pic>
    </p:spTree>
    <p:extLst>
      <p:ext uri="{BB962C8B-B14F-4D97-AF65-F5344CB8AC3E}">
        <p14:creationId xmlns:p14="http://schemas.microsoft.com/office/powerpoint/2010/main" val="3109543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ABC3F0A-F4E4-0AE8-C157-97329581D7EB}"/>
              </a:ext>
            </a:extLst>
          </p:cNvPr>
          <p:cNvPicPr>
            <a:picLocks noChangeAspect="1"/>
          </p:cNvPicPr>
          <p:nvPr/>
        </p:nvPicPr>
        <p:blipFill>
          <a:blip r:embed="rId2"/>
          <a:stretch>
            <a:fillRect/>
          </a:stretch>
        </p:blipFill>
        <p:spPr>
          <a:xfrm>
            <a:off x="621675" y="659610"/>
            <a:ext cx="6589537" cy="5535211"/>
          </a:xfrm>
          <a:prstGeom prst="rect">
            <a:avLst/>
          </a:prstGeom>
        </p:spPr>
      </p:pic>
      <p:sp>
        <p:nvSpPr>
          <p:cNvPr id="32" name="Right Triangle 3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2480660-47BD-6AD3-5488-27F6045CE05B}"/>
              </a:ext>
            </a:extLst>
          </p:cNvPr>
          <p:cNvSpPr txBox="1"/>
          <p:nvPr/>
        </p:nvSpPr>
        <p:spPr>
          <a:xfrm>
            <a:off x="8052497" y="1056640"/>
            <a:ext cx="3197660" cy="31257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900" kern="1200">
                <a:solidFill>
                  <a:schemeClr val="tx1"/>
                </a:solidFill>
                <a:latin typeface="+mj-lt"/>
                <a:ea typeface="+mj-ea"/>
                <a:cs typeface="+mj-cs"/>
              </a:rPr>
              <a:t>I am soley talking about Work commits here – Your own open source project, rules can be looser</a:t>
            </a:r>
          </a:p>
        </p:txBody>
      </p:sp>
    </p:spTree>
    <p:extLst>
      <p:ext uri="{BB962C8B-B14F-4D97-AF65-F5344CB8AC3E}">
        <p14:creationId xmlns:p14="http://schemas.microsoft.com/office/powerpoint/2010/main" val="2774171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2480660-47BD-6AD3-5488-27F6045CE05B}"/>
              </a:ext>
            </a:extLst>
          </p:cNvPr>
          <p:cNvSpPr txBox="1"/>
          <p:nvPr/>
        </p:nvSpPr>
        <p:spPr>
          <a:xfrm>
            <a:off x="838200" y="5358141"/>
            <a:ext cx="10515600" cy="94266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900" kern="1200">
                <a:solidFill>
                  <a:schemeClr val="tx1"/>
                </a:solidFill>
                <a:latin typeface="+mj-lt"/>
                <a:ea typeface="+mj-ea"/>
                <a:cs typeface="+mj-cs"/>
              </a:rPr>
              <a:t>I am soley talking about Work commits here – Your own open source project, rules can be looser</a:t>
            </a:r>
          </a:p>
        </p:txBody>
      </p:sp>
      <p:pic>
        <p:nvPicPr>
          <p:cNvPr id="10" name="Picture 9" descr="A screenshot of a black screen&#10;&#10;Description automatically generated">
            <a:extLst>
              <a:ext uri="{FF2B5EF4-FFF2-40B4-BE49-F238E27FC236}">
                <a16:creationId xmlns:a16="http://schemas.microsoft.com/office/drawing/2014/main" id="{8BE56F9A-110E-473E-57E4-D94222502273}"/>
              </a:ext>
            </a:extLst>
          </p:cNvPr>
          <p:cNvPicPr>
            <a:picLocks noChangeAspect="1"/>
          </p:cNvPicPr>
          <p:nvPr/>
        </p:nvPicPr>
        <p:blipFill>
          <a:blip r:embed="rId2"/>
          <a:stretch>
            <a:fillRect/>
          </a:stretch>
        </p:blipFill>
        <p:spPr>
          <a:xfrm>
            <a:off x="1144946" y="557189"/>
            <a:ext cx="9902107" cy="4629236"/>
          </a:xfrm>
          <a:prstGeom prst="rect">
            <a:avLst/>
          </a:prstGeom>
        </p:spPr>
      </p:pic>
    </p:spTree>
    <p:extLst>
      <p:ext uri="{BB962C8B-B14F-4D97-AF65-F5344CB8AC3E}">
        <p14:creationId xmlns:p14="http://schemas.microsoft.com/office/powerpoint/2010/main" val="1444499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Ultimate Guide to Writing Effective Commit Messages: Best Practices and Conventional Commits">
            <a:extLst>
              <a:ext uri="{FF2B5EF4-FFF2-40B4-BE49-F238E27FC236}">
                <a16:creationId xmlns:a16="http://schemas.microsoft.com/office/drawing/2014/main" id="{AC2F4AB9-DB6E-613F-D7C1-A84A905F9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5" y="1042988"/>
            <a:ext cx="8362950"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002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E9188CB-1A6C-7238-88D4-062C41AF99D4}"/>
              </a:ext>
            </a:extLst>
          </p:cNvPr>
          <p:cNvSpPr>
            <a:spLocks noGrp="1"/>
          </p:cNvSpPr>
          <p:nvPr>
            <p:ph type="title"/>
          </p:nvPr>
        </p:nvSpPr>
        <p:spPr>
          <a:xfrm>
            <a:off x="466730" y="1598246"/>
            <a:ext cx="4554659" cy="5034817"/>
          </a:xfrm>
        </p:spPr>
        <p:txBody>
          <a:bodyPr vert="horz" lIns="91440" tIns="45720" rIns="91440" bIns="45720" rtlCol="0" anchor="t">
            <a:normAutofit/>
          </a:bodyPr>
          <a:lstStyle/>
          <a:p>
            <a:pPr algn="l">
              <a:lnSpc>
                <a:spcPct val="90000"/>
              </a:lnSpc>
            </a:pPr>
            <a:r>
              <a:rPr lang="en-US" sz="8000" kern="1200">
                <a:solidFill>
                  <a:srgbClr val="FFFFFF"/>
                </a:solidFill>
                <a:latin typeface="+mj-lt"/>
                <a:ea typeface="+mj-ea"/>
                <a:cs typeface="+mj-cs"/>
              </a:rPr>
              <a:t>Working in a team</a:t>
            </a:r>
          </a:p>
        </p:txBody>
      </p:sp>
      <p:sp>
        <p:nvSpPr>
          <p:cNvPr id="3" name="Content Placeholder 2">
            <a:extLst>
              <a:ext uri="{FF2B5EF4-FFF2-40B4-BE49-F238E27FC236}">
                <a16:creationId xmlns:a16="http://schemas.microsoft.com/office/drawing/2014/main" id="{C0333478-7C76-E740-2270-412BF9D4491A}"/>
              </a:ext>
            </a:extLst>
          </p:cNvPr>
          <p:cNvSpPr>
            <a:spLocks noGrp="1"/>
          </p:cNvSpPr>
          <p:nvPr>
            <p:ph sz="half" idx="1"/>
          </p:nvPr>
        </p:nvSpPr>
        <p:spPr>
          <a:xfrm>
            <a:off x="5792994" y="1590840"/>
            <a:ext cx="5010506" cy="5007531"/>
          </a:xfrm>
        </p:spPr>
        <p:txBody>
          <a:bodyPr vert="horz" lIns="91440" tIns="45720" rIns="91440" bIns="45720" rtlCol="0">
            <a:normAutofit/>
          </a:bodyPr>
          <a:lstStyle/>
          <a:p>
            <a:pPr marL="0" indent="0">
              <a:lnSpc>
                <a:spcPct val="90000"/>
              </a:lnSpc>
              <a:spcBef>
                <a:spcPts val="1000"/>
              </a:spcBef>
              <a:buNone/>
            </a:pPr>
            <a:r>
              <a:rPr lang="en-US" sz="4400" kern="1200" dirty="0">
                <a:solidFill>
                  <a:srgbClr val="FFFFFF"/>
                </a:solidFill>
                <a:latin typeface="+mn-lt"/>
                <a:ea typeface="+mn-ea"/>
                <a:cs typeface="+mn-cs"/>
              </a:rPr>
              <a:t>Just like coding guidelines, you should discuss and agree and document AND follow some rules</a:t>
            </a:r>
          </a:p>
        </p:txBody>
      </p:sp>
      <p:cxnSp>
        <p:nvCxnSpPr>
          <p:cNvPr id="64" name="Straight Connector 6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65"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66"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67"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1633611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F4F5-2EF9-C1C1-CE13-50A3FED53ADC}"/>
              </a:ext>
            </a:extLst>
          </p:cNvPr>
          <p:cNvSpPr>
            <a:spLocks noGrp="1"/>
          </p:cNvSpPr>
          <p:nvPr>
            <p:ph type="title"/>
          </p:nvPr>
        </p:nvSpPr>
        <p:spPr/>
        <p:txBody>
          <a:bodyPr/>
          <a:lstStyle/>
          <a:p>
            <a:r>
              <a:rPr lang="en-GB" dirty="0"/>
              <a:t>What Does a commit message look like?</a:t>
            </a:r>
          </a:p>
        </p:txBody>
      </p:sp>
      <p:sp>
        <p:nvSpPr>
          <p:cNvPr id="5" name="Content Placeholder 4">
            <a:extLst>
              <a:ext uri="{FF2B5EF4-FFF2-40B4-BE49-F238E27FC236}">
                <a16:creationId xmlns:a16="http://schemas.microsoft.com/office/drawing/2014/main" id="{5245EB3C-5130-715F-9518-2D01695AF0CD}"/>
              </a:ext>
            </a:extLst>
          </p:cNvPr>
          <p:cNvSpPr>
            <a:spLocks noGrp="1"/>
          </p:cNvSpPr>
          <p:nvPr>
            <p:ph idx="1"/>
          </p:nvPr>
        </p:nvSpPr>
        <p:spPr/>
        <p:txBody>
          <a:bodyPr/>
          <a:lstStyle/>
          <a:p>
            <a:r>
              <a:rPr lang="en-GB" dirty="0"/>
              <a:t>What language should it be written in?</a:t>
            </a:r>
          </a:p>
        </p:txBody>
      </p:sp>
    </p:spTree>
    <p:extLst>
      <p:ext uri="{BB962C8B-B14F-4D97-AF65-F5344CB8AC3E}">
        <p14:creationId xmlns:p14="http://schemas.microsoft.com/office/powerpoint/2010/main" val="3597249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9DDAB8FE-4424-46AF-A446-6C16613F0D14}"/>
              </a:ext>
            </a:extLst>
          </p:cNvPr>
          <p:cNvSpPr txBox="1"/>
          <p:nvPr/>
        </p:nvSpPr>
        <p:spPr>
          <a:xfrm>
            <a:off x="838200" y="365125"/>
            <a:ext cx="53933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What is Git?</a:t>
            </a:r>
          </a:p>
        </p:txBody>
      </p:sp>
      <p:sp>
        <p:nvSpPr>
          <p:cNvPr id="4" name="TextBox 3">
            <a:extLst>
              <a:ext uri="{FF2B5EF4-FFF2-40B4-BE49-F238E27FC236}">
                <a16:creationId xmlns:a16="http://schemas.microsoft.com/office/drawing/2014/main" id="{AC5A3838-E402-4807-80D8-8D169F0074D4}"/>
              </a:ext>
            </a:extLst>
          </p:cNvPr>
          <p:cNvSpPr txBox="1"/>
          <p:nvPr/>
        </p:nvSpPr>
        <p:spPr>
          <a:xfrm>
            <a:off x="420210" y="1748148"/>
            <a:ext cx="6229340" cy="4351338"/>
          </a:xfrm>
          <a:prstGeom prst="rect">
            <a:avLst/>
          </a:prstGeom>
        </p:spPr>
        <p:txBody>
          <a:bodyPr vert="horz" lIns="91440" tIns="45720" rIns="91440" bIns="45720" rtlCol="0">
            <a:normAutofit/>
          </a:bodyPr>
          <a:lstStyle/>
          <a:p>
            <a:pPr>
              <a:lnSpc>
                <a:spcPct val="90000"/>
              </a:lnSpc>
              <a:spcAft>
                <a:spcPts val="600"/>
              </a:spcAft>
              <a:buSzPct val="87000"/>
            </a:pPr>
            <a:r>
              <a:rPr lang="en-US" sz="4400" dirty="0"/>
              <a:t>Version control system for tracking changes in files.</a:t>
            </a:r>
          </a:p>
        </p:txBody>
      </p:sp>
      <p:pic>
        <p:nvPicPr>
          <p:cNvPr id="2" name="Picture 1" descr="Monitors isolated on white background.">
            <a:extLst>
              <a:ext uri="{FF2B5EF4-FFF2-40B4-BE49-F238E27FC236}">
                <a16:creationId xmlns:a16="http://schemas.microsoft.com/office/drawing/2014/main" id="{409A3B7E-704D-49F7-A3D2-8ED5AD635793}"/>
              </a:ext>
            </a:extLst>
          </p:cNvPr>
          <p:cNvPicPr>
            <a:picLocks noChangeAspect="1"/>
          </p:cNvPicPr>
          <p:nvPr/>
        </p:nvPicPr>
        <p:blipFill>
          <a:blip r:embed="rId3"/>
          <a:srcRect l="11380" r="13620"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6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0972D402-B656-E17F-B612-878964902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59" y="3372590"/>
            <a:ext cx="5635413" cy="3522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530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F4F5-2EF9-C1C1-CE13-50A3FED53ADC}"/>
              </a:ext>
            </a:extLst>
          </p:cNvPr>
          <p:cNvSpPr>
            <a:spLocks noGrp="1"/>
          </p:cNvSpPr>
          <p:nvPr>
            <p:ph type="title"/>
          </p:nvPr>
        </p:nvSpPr>
        <p:spPr/>
        <p:txBody>
          <a:bodyPr/>
          <a:lstStyle/>
          <a:p>
            <a:r>
              <a:rPr lang="en-GB" dirty="0"/>
              <a:t>What Does a commit message look like?</a:t>
            </a:r>
          </a:p>
        </p:txBody>
      </p:sp>
      <p:sp>
        <p:nvSpPr>
          <p:cNvPr id="5" name="Content Placeholder 4">
            <a:extLst>
              <a:ext uri="{FF2B5EF4-FFF2-40B4-BE49-F238E27FC236}">
                <a16:creationId xmlns:a16="http://schemas.microsoft.com/office/drawing/2014/main" id="{5245EB3C-5130-715F-9518-2D01695AF0CD}"/>
              </a:ext>
            </a:extLst>
          </p:cNvPr>
          <p:cNvSpPr>
            <a:spLocks noGrp="1"/>
          </p:cNvSpPr>
          <p:nvPr>
            <p:ph idx="1"/>
          </p:nvPr>
        </p:nvSpPr>
        <p:spPr/>
        <p:txBody>
          <a:bodyPr/>
          <a:lstStyle/>
          <a:p>
            <a:r>
              <a:rPr lang="en-GB" dirty="0"/>
              <a:t>What language should it be written in?</a:t>
            </a:r>
          </a:p>
          <a:p>
            <a:r>
              <a:rPr lang="en-GB" dirty="0"/>
              <a:t>What does it look like? </a:t>
            </a:r>
            <a:r>
              <a:rPr lang="en-GB" dirty="0" err="1"/>
              <a:t>Capitilisation</a:t>
            </a:r>
            <a:r>
              <a:rPr lang="en-GB" dirty="0"/>
              <a:t> ?</a:t>
            </a:r>
          </a:p>
        </p:txBody>
      </p:sp>
    </p:spTree>
    <p:extLst>
      <p:ext uri="{BB962C8B-B14F-4D97-AF65-F5344CB8AC3E}">
        <p14:creationId xmlns:p14="http://schemas.microsoft.com/office/powerpoint/2010/main" val="2075055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F4F5-2EF9-C1C1-CE13-50A3FED53ADC}"/>
              </a:ext>
            </a:extLst>
          </p:cNvPr>
          <p:cNvSpPr>
            <a:spLocks noGrp="1"/>
          </p:cNvSpPr>
          <p:nvPr>
            <p:ph type="title"/>
          </p:nvPr>
        </p:nvSpPr>
        <p:spPr/>
        <p:txBody>
          <a:bodyPr/>
          <a:lstStyle/>
          <a:p>
            <a:r>
              <a:rPr lang="en-GB" dirty="0"/>
              <a:t>What Does a commit message look like?</a:t>
            </a:r>
          </a:p>
        </p:txBody>
      </p:sp>
      <p:sp>
        <p:nvSpPr>
          <p:cNvPr id="5" name="Content Placeholder 4">
            <a:extLst>
              <a:ext uri="{FF2B5EF4-FFF2-40B4-BE49-F238E27FC236}">
                <a16:creationId xmlns:a16="http://schemas.microsoft.com/office/drawing/2014/main" id="{5245EB3C-5130-715F-9518-2D01695AF0CD}"/>
              </a:ext>
            </a:extLst>
          </p:cNvPr>
          <p:cNvSpPr>
            <a:spLocks noGrp="1"/>
          </p:cNvSpPr>
          <p:nvPr>
            <p:ph idx="1"/>
          </p:nvPr>
        </p:nvSpPr>
        <p:spPr/>
        <p:txBody>
          <a:bodyPr/>
          <a:lstStyle/>
          <a:p>
            <a:r>
              <a:rPr lang="en-GB" dirty="0"/>
              <a:t>What language should it be written in?</a:t>
            </a:r>
          </a:p>
          <a:p>
            <a:r>
              <a:rPr lang="en-GB" dirty="0"/>
              <a:t>What does it look like? </a:t>
            </a:r>
            <a:r>
              <a:rPr lang="en-GB" dirty="0" err="1"/>
              <a:t>Capitilisation</a:t>
            </a:r>
            <a:r>
              <a:rPr lang="en-GB" dirty="0"/>
              <a:t> ?</a:t>
            </a:r>
          </a:p>
          <a:p>
            <a:r>
              <a:rPr lang="en-GB" dirty="0"/>
              <a:t>Title and body</a:t>
            </a:r>
          </a:p>
          <a:p>
            <a:r>
              <a:rPr lang="en-GB" dirty="0"/>
              <a:t>Reference to work items etc</a:t>
            </a:r>
          </a:p>
        </p:txBody>
      </p:sp>
    </p:spTree>
    <p:extLst>
      <p:ext uri="{BB962C8B-B14F-4D97-AF65-F5344CB8AC3E}">
        <p14:creationId xmlns:p14="http://schemas.microsoft.com/office/powerpoint/2010/main" val="3024787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F4F5-2EF9-C1C1-CE13-50A3FED53ADC}"/>
              </a:ext>
            </a:extLst>
          </p:cNvPr>
          <p:cNvSpPr>
            <a:spLocks noGrp="1"/>
          </p:cNvSpPr>
          <p:nvPr>
            <p:ph type="title"/>
          </p:nvPr>
        </p:nvSpPr>
        <p:spPr>
          <a:xfrm>
            <a:off x="838201" y="365125"/>
            <a:ext cx="10515600" cy="1325563"/>
          </a:xfrm>
        </p:spPr>
        <p:txBody>
          <a:bodyPr/>
          <a:lstStyle/>
          <a:p>
            <a:r>
              <a:rPr lang="en-GB" dirty="0"/>
              <a:t>What Does a commit message look like?</a:t>
            </a:r>
          </a:p>
        </p:txBody>
      </p:sp>
      <p:graphicFrame>
        <p:nvGraphicFramePr>
          <p:cNvPr id="3" name="Content Placeholder 2">
            <a:extLst>
              <a:ext uri="{FF2B5EF4-FFF2-40B4-BE49-F238E27FC236}">
                <a16:creationId xmlns:a16="http://schemas.microsoft.com/office/drawing/2014/main" id="{D1A1A8E5-6DF0-AEB2-532B-5F32C00EDDA5}"/>
              </a:ext>
            </a:extLst>
          </p:cNvPr>
          <p:cNvGraphicFramePr>
            <a:graphicFrameLocks noGrp="1"/>
          </p:cNvGraphicFramePr>
          <p:nvPr>
            <p:ph idx="1"/>
            <p:extLst>
              <p:ext uri="{D42A27DB-BD31-4B8C-83A1-F6EECF244321}">
                <p14:modId xmlns:p14="http://schemas.microsoft.com/office/powerpoint/2010/main" val="2674827855"/>
              </p:ext>
            </p:extLst>
          </p:nvPr>
        </p:nvGraphicFramePr>
        <p:xfrm>
          <a:off x="838201" y="2984500"/>
          <a:ext cx="10515597" cy="3340098"/>
        </p:xfrm>
        <a:graphic>
          <a:graphicData uri="http://schemas.openxmlformats.org/drawingml/2006/table">
            <a:tbl>
              <a:tblPr firstRow="1" bandRow="1">
                <a:tableStyleId>{5940675A-B579-460E-94D1-54222C63F5DA}</a:tableStyleId>
              </a:tblPr>
              <a:tblGrid>
                <a:gridCol w="4165599">
                  <a:extLst>
                    <a:ext uri="{9D8B030D-6E8A-4147-A177-3AD203B41FA5}">
                      <a16:colId xmlns:a16="http://schemas.microsoft.com/office/drawing/2014/main" val="1540693899"/>
                    </a:ext>
                  </a:extLst>
                </a:gridCol>
                <a:gridCol w="2768600">
                  <a:extLst>
                    <a:ext uri="{9D8B030D-6E8A-4147-A177-3AD203B41FA5}">
                      <a16:colId xmlns:a16="http://schemas.microsoft.com/office/drawing/2014/main" val="2725775032"/>
                    </a:ext>
                  </a:extLst>
                </a:gridCol>
                <a:gridCol w="3581398">
                  <a:extLst>
                    <a:ext uri="{9D8B030D-6E8A-4147-A177-3AD203B41FA5}">
                      <a16:colId xmlns:a16="http://schemas.microsoft.com/office/drawing/2014/main" val="2750953239"/>
                    </a:ext>
                  </a:extLst>
                </a:gridCol>
              </a:tblGrid>
              <a:tr h="556683">
                <a:tc>
                  <a:txBody>
                    <a:bodyPr/>
                    <a:lstStyle/>
                    <a:p>
                      <a:r>
                        <a:rPr lang="en-GB" sz="2800" dirty="0"/>
                        <a:t>Added</a:t>
                      </a:r>
                    </a:p>
                  </a:txBody>
                  <a:tcPr/>
                </a:tc>
                <a:tc>
                  <a:txBody>
                    <a:bodyPr/>
                    <a:lstStyle/>
                    <a:p>
                      <a:r>
                        <a:rPr lang="en-GB" sz="2800" dirty="0"/>
                        <a:t>Feature</a:t>
                      </a:r>
                    </a:p>
                  </a:txBody>
                  <a:tcPr/>
                </a:tc>
                <a:tc>
                  <a:txBody>
                    <a:bodyPr/>
                    <a:lstStyle/>
                    <a:p>
                      <a:r>
                        <a:rPr lang="en-GB" sz="2800" dirty="0"/>
                        <a:t>#123456</a:t>
                      </a:r>
                    </a:p>
                  </a:txBody>
                  <a:tcPr/>
                </a:tc>
                <a:extLst>
                  <a:ext uri="{0D108BD9-81ED-4DB2-BD59-A6C34878D82A}">
                    <a16:rowId xmlns:a16="http://schemas.microsoft.com/office/drawing/2014/main" val="4212019406"/>
                  </a:ext>
                </a:extLst>
              </a:tr>
              <a:tr h="556683">
                <a:tc>
                  <a:txBody>
                    <a:bodyPr/>
                    <a:lstStyle/>
                    <a:p>
                      <a:r>
                        <a:rPr lang="en-GB" sz="2800" dirty="0"/>
                        <a:t>Removed</a:t>
                      </a:r>
                    </a:p>
                  </a:txBody>
                  <a:tcPr/>
                </a:tc>
                <a:tc>
                  <a:txBody>
                    <a:bodyPr/>
                    <a:lstStyle/>
                    <a:p>
                      <a:r>
                        <a:rPr lang="en-GB" sz="2800" dirty="0"/>
                        <a:t>Class</a:t>
                      </a:r>
                    </a:p>
                  </a:txBody>
                  <a:tcPr/>
                </a:tc>
                <a:tc>
                  <a:txBody>
                    <a:bodyPr/>
                    <a:lstStyle/>
                    <a:p>
                      <a:r>
                        <a:rPr lang="en-GB" sz="2800" dirty="0"/>
                        <a:t>Confluence 43231</a:t>
                      </a:r>
                    </a:p>
                  </a:txBody>
                  <a:tcPr/>
                </a:tc>
                <a:extLst>
                  <a:ext uri="{0D108BD9-81ED-4DB2-BD59-A6C34878D82A}">
                    <a16:rowId xmlns:a16="http://schemas.microsoft.com/office/drawing/2014/main" val="916036223"/>
                  </a:ext>
                </a:extLst>
              </a:tr>
              <a:tr h="556683">
                <a:tc>
                  <a:txBody>
                    <a:bodyPr/>
                    <a:lstStyle/>
                    <a:p>
                      <a:r>
                        <a:rPr lang="en-GB" sz="2800" dirty="0"/>
                        <a:t>Updated</a:t>
                      </a:r>
                    </a:p>
                  </a:txBody>
                  <a:tcPr/>
                </a:tc>
                <a:tc>
                  <a:txBody>
                    <a:bodyPr/>
                    <a:lstStyle/>
                    <a:p>
                      <a:r>
                        <a:rPr lang="en-GB" sz="2800" dirty="0"/>
                        <a:t>Procedure</a:t>
                      </a:r>
                    </a:p>
                  </a:txBody>
                  <a:tcPr/>
                </a:tc>
                <a:tc>
                  <a:txBody>
                    <a:bodyPr/>
                    <a:lstStyle/>
                    <a:p>
                      <a:r>
                        <a:rPr lang="en-GB" sz="2800" dirty="0"/>
                        <a:t>Work Item 1234</a:t>
                      </a:r>
                    </a:p>
                  </a:txBody>
                  <a:tcPr/>
                </a:tc>
                <a:extLst>
                  <a:ext uri="{0D108BD9-81ED-4DB2-BD59-A6C34878D82A}">
                    <a16:rowId xmlns:a16="http://schemas.microsoft.com/office/drawing/2014/main" val="2453504170"/>
                  </a:ext>
                </a:extLst>
              </a:tr>
              <a:tr h="556683">
                <a:tc>
                  <a:txBody>
                    <a:bodyPr/>
                    <a:lstStyle/>
                    <a:p>
                      <a:r>
                        <a:rPr lang="en-GB" sz="2800" dirty="0"/>
                        <a:t>Altered</a:t>
                      </a:r>
                    </a:p>
                  </a:txBody>
                  <a:tcPr/>
                </a:tc>
                <a:tc>
                  <a:txBody>
                    <a:bodyPr/>
                    <a:lstStyle/>
                    <a:p>
                      <a:r>
                        <a:rPr lang="en-GB" sz="2800" dirty="0"/>
                        <a:t>View</a:t>
                      </a:r>
                    </a:p>
                  </a:txBody>
                  <a:tcPr/>
                </a:tc>
                <a:tc>
                  <a:txBody>
                    <a:bodyPr/>
                    <a:lstStyle/>
                    <a:p>
                      <a:r>
                        <a:rPr lang="en-GB" sz="2800" dirty="0"/>
                        <a:t>Task 34</a:t>
                      </a:r>
                    </a:p>
                  </a:txBody>
                  <a:tcPr/>
                </a:tc>
                <a:extLst>
                  <a:ext uri="{0D108BD9-81ED-4DB2-BD59-A6C34878D82A}">
                    <a16:rowId xmlns:a16="http://schemas.microsoft.com/office/drawing/2014/main" val="3182017584"/>
                  </a:ext>
                </a:extLst>
              </a:tr>
              <a:tr h="556683">
                <a:tc>
                  <a:txBody>
                    <a:bodyPr/>
                    <a:lstStyle/>
                    <a:p>
                      <a:r>
                        <a:rPr lang="en-GB" sz="2800" dirty="0"/>
                        <a:t>Simplified</a:t>
                      </a:r>
                    </a:p>
                  </a:txBody>
                  <a:tcPr/>
                </a:tc>
                <a:tc>
                  <a:txBody>
                    <a:bodyPr/>
                    <a:lstStyle/>
                    <a:p>
                      <a:r>
                        <a:rPr lang="en-GB" sz="2800" dirty="0"/>
                        <a:t>Template</a:t>
                      </a:r>
                    </a:p>
                  </a:txBody>
                  <a:tcPr/>
                </a:tc>
                <a:tc>
                  <a:txBody>
                    <a:bodyPr/>
                    <a:lstStyle/>
                    <a:p>
                      <a:r>
                        <a:rPr lang="en-GB" sz="2800" dirty="0"/>
                        <a:t>Tag 76</a:t>
                      </a:r>
                    </a:p>
                  </a:txBody>
                  <a:tcPr/>
                </a:tc>
                <a:extLst>
                  <a:ext uri="{0D108BD9-81ED-4DB2-BD59-A6C34878D82A}">
                    <a16:rowId xmlns:a16="http://schemas.microsoft.com/office/drawing/2014/main" val="2451450901"/>
                  </a:ext>
                </a:extLst>
              </a:tr>
              <a:tr h="556683">
                <a:tc>
                  <a:txBody>
                    <a:bodyPr/>
                    <a:lstStyle/>
                    <a:p>
                      <a:r>
                        <a:rPr lang="en-GB" sz="2800" dirty="0"/>
                        <a:t>Linked</a:t>
                      </a:r>
                    </a:p>
                  </a:txBody>
                  <a:tcPr/>
                </a:tc>
                <a:tc>
                  <a:txBody>
                    <a:bodyPr/>
                    <a:lstStyle/>
                    <a:p>
                      <a:r>
                        <a:rPr lang="en-GB" sz="2800" dirty="0"/>
                        <a:t>Function</a:t>
                      </a:r>
                    </a:p>
                  </a:txBody>
                  <a:tcPr/>
                </a:tc>
                <a:tc>
                  <a:txBody>
                    <a:bodyPr/>
                    <a:lstStyle/>
                    <a:p>
                      <a:r>
                        <a:rPr lang="en-GB" sz="2800" dirty="0"/>
                        <a:t>The boss said so</a:t>
                      </a:r>
                    </a:p>
                  </a:txBody>
                  <a:tcPr/>
                </a:tc>
                <a:extLst>
                  <a:ext uri="{0D108BD9-81ED-4DB2-BD59-A6C34878D82A}">
                    <a16:rowId xmlns:a16="http://schemas.microsoft.com/office/drawing/2014/main" val="1435331313"/>
                  </a:ext>
                </a:extLst>
              </a:tr>
            </a:tbl>
          </a:graphicData>
        </a:graphic>
      </p:graphicFrame>
      <p:sp>
        <p:nvSpPr>
          <p:cNvPr id="4" name="TextBox 3">
            <a:extLst>
              <a:ext uri="{FF2B5EF4-FFF2-40B4-BE49-F238E27FC236}">
                <a16:creationId xmlns:a16="http://schemas.microsoft.com/office/drawing/2014/main" id="{49E5038E-AF4B-D2E6-5AA0-36B941430538}"/>
              </a:ext>
            </a:extLst>
          </p:cNvPr>
          <p:cNvSpPr txBox="1"/>
          <p:nvPr/>
        </p:nvSpPr>
        <p:spPr>
          <a:xfrm>
            <a:off x="673100" y="1790700"/>
            <a:ext cx="11683999" cy="830997"/>
          </a:xfrm>
          <a:prstGeom prst="rect">
            <a:avLst/>
          </a:prstGeom>
          <a:noFill/>
        </p:spPr>
        <p:txBody>
          <a:bodyPr wrap="square" rtlCol="0">
            <a:spAutoFit/>
          </a:bodyPr>
          <a:lstStyle/>
          <a:p>
            <a:r>
              <a:rPr lang="en-GB" sz="4800" dirty="0">
                <a:latin typeface="Consolas" panose="020B0609020204030204" pitchFamily="49" charset="0"/>
              </a:rPr>
              <a:t>[Action Word] [item] [reference]</a:t>
            </a:r>
          </a:p>
        </p:txBody>
      </p:sp>
    </p:spTree>
    <p:extLst>
      <p:ext uri="{BB962C8B-B14F-4D97-AF65-F5344CB8AC3E}">
        <p14:creationId xmlns:p14="http://schemas.microsoft.com/office/powerpoint/2010/main" val="2117351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People at the meeting desk">
            <a:extLst>
              <a:ext uri="{FF2B5EF4-FFF2-40B4-BE49-F238E27FC236}">
                <a16:creationId xmlns:a16="http://schemas.microsoft.com/office/drawing/2014/main" id="{EB81BCEC-E932-443D-AC81-B3B7A5352677}"/>
              </a:ext>
            </a:extLst>
          </p:cNvPr>
          <p:cNvPicPr>
            <a:picLocks noGrp="1" noChangeAspect="1"/>
          </p:cNvPicPr>
          <p:nvPr>
            <p:ph sz="half" idx="1"/>
          </p:nvPr>
        </p:nvPicPr>
        <p:blipFill>
          <a:blip r:embed="rId3"/>
          <a:srcRect t="6723" r="1" b="1548"/>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05309D49-C6CC-D8C0-6E8B-07C99F32D4D2}"/>
              </a:ext>
            </a:extLst>
          </p:cNvPr>
          <p:cNvSpPr>
            <a:spLocks noGrp="1"/>
          </p:cNvSpPr>
          <p:nvPr>
            <p:ph type="title"/>
          </p:nvPr>
        </p:nvSpPr>
        <p:spPr>
          <a:xfrm>
            <a:off x="517865" y="976160"/>
            <a:ext cx="8686800" cy="813063"/>
          </a:xfrm>
        </p:spPr>
        <p:txBody>
          <a:bodyPr vert="horz" lIns="91440" tIns="45720" rIns="91440" bIns="45720" rtlCol="0" anchor="t">
            <a:normAutofit/>
          </a:bodyPr>
          <a:lstStyle/>
          <a:p>
            <a:r>
              <a:rPr lang="en-US" sz="4400"/>
              <a:t>Clear and Concise Message</a:t>
            </a:r>
          </a:p>
        </p:txBody>
      </p:sp>
      <p:sp>
        <p:nvSpPr>
          <p:cNvPr id="4" name="Content Placeholder 3">
            <a:extLst>
              <a:ext uri="{FF2B5EF4-FFF2-40B4-BE49-F238E27FC236}">
                <a16:creationId xmlns:a16="http://schemas.microsoft.com/office/drawing/2014/main" id="{027BB3F8-071C-773D-3F7F-0AD5ED473B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GB" sz="1400" b="1" dirty="0"/>
          </a:p>
          <a:p>
            <a:pPr marL="0" lvl="1" indent="0">
              <a:buNone/>
            </a:pPr>
            <a:r>
              <a:rPr lang="en-GB" sz="1400" dirty="0"/>
              <a:t>A clear and concise commit message is important because it helps other developers understand the changes made in the commit and provides context for future development.</a:t>
            </a:r>
          </a:p>
        </p:txBody>
      </p:sp>
    </p:spTree>
    <p:extLst>
      <p:ext uri="{BB962C8B-B14F-4D97-AF65-F5344CB8AC3E}">
        <p14:creationId xmlns:p14="http://schemas.microsoft.com/office/powerpoint/2010/main" val="3081942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AAF504-F947-E179-20B2-AEA36F941ED5}"/>
              </a:ext>
            </a:extLst>
          </p:cNvPr>
          <p:cNvSpPr>
            <a:spLocks noGrp="1"/>
          </p:cNvSpPr>
          <p:nvPr>
            <p:ph type="title"/>
          </p:nvPr>
        </p:nvSpPr>
        <p:spPr/>
        <p:txBody>
          <a:bodyPr/>
          <a:lstStyle/>
          <a:p>
            <a:r>
              <a:rPr lang="en-GB" dirty="0"/>
              <a:t>Some Other Suggestions</a:t>
            </a:r>
          </a:p>
        </p:txBody>
      </p:sp>
      <p:sp>
        <p:nvSpPr>
          <p:cNvPr id="6" name="Content Placeholder 5">
            <a:extLst>
              <a:ext uri="{FF2B5EF4-FFF2-40B4-BE49-F238E27FC236}">
                <a16:creationId xmlns:a16="http://schemas.microsoft.com/office/drawing/2014/main" id="{9F696042-1D6E-7C25-2466-2485749C6062}"/>
              </a:ext>
            </a:extLst>
          </p:cNvPr>
          <p:cNvSpPr>
            <a:spLocks noGrp="1"/>
          </p:cNvSpPr>
          <p:nvPr>
            <p:ph idx="1"/>
          </p:nvPr>
        </p:nvSpPr>
        <p:spPr/>
        <p:txBody>
          <a:bodyPr>
            <a:normAutofit/>
          </a:bodyPr>
          <a:lstStyle/>
          <a:p>
            <a:pPr algn="l"/>
            <a:r>
              <a:rPr lang="en-GB" sz="2800" b="1" i="0" dirty="0">
                <a:solidFill>
                  <a:srgbClr val="242424"/>
                </a:solidFill>
                <a:effectLst/>
                <a:latin typeface="sohne"/>
              </a:rPr>
              <a:t>You can follow these rules for creating the great commit message</a:t>
            </a:r>
          </a:p>
          <a:p>
            <a:pPr algn="l">
              <a:buFont typeface="Arial" panose="020B0604020202020204" pitchFamily="34" charset="0"/>
              <a:buChar char="•"/>
            </a:pPr>
            <a:r>
              <a:rPr lang="en-GB" sz="2800" b="0" i="0" dirty="0">
                <a:solidFill>
                  <a:srgbClr val="242424"/>
                </a:solidFill>
                <a:effectLst/>
                <a:latin typeface="source-serif-pro"/>
              </a:rPr>
              <a:t>Limit the subject line to 50 characters</a:t>
            </a:r>
          </a:p>
          <a:p>
            <a:pPr algn="l">
              <a:buFont typeface="Arial" panose="020B0604020202020204" pitchFamily="34" charset="0"/>
              <a:buChar char="•"/>
            </a:pPr>
            <a:r>
              <a:rPr lang="en-GB" sz="2800" b="0" i="0" dirty="0">
                <a:solidFill>
                  <a:srgbClr val="242424"/>
                </a:solidFill>
                <a:effectLst/>
                <a:latin typeface="source-serif-pro"/>
              </a:rPr>
              <a:t>Capitalize the subject/description line</a:t>
            </a:r>
          </a:p>
          <a:p>
            <a:pPr algn="l">
              <a:buFont typeface="Arial" panose="020B0604020202020204" pitchFamily="34" charset="0"/>
              <a:buChar char="•"/>
            </a:pPr>
            <a:r>
              <a:rPr lang="en-GB" sz="2800" b="0" i="0" dirty="0">
                <a:solidFill>
                  <a:srgbClr val="242424"/>
                </a:solidFill>
                <a:effectLst/>
                <a:latin typeface="source-serif-pro"/>
              </a:rPr>
              <a:t>Do not end the subject line with a period</a:t>
            </a:r>
          </a:p>
          <a:p>
            <a:pPr algn="l">
              <a:buFont typeface="Arial" panose="020B0604020202020204" pitchFamily="34" charset="0"/>
              <a:buChar char="•"/>
            </a:pPr>
            <a:r>
              <a:rPr lang="en-GB" sz="2800" b="0" i="0" dirty="0">
                <a:solidFill>
                  <a:srgbClr val="242424"/>
                </a:solidFill>
                <a:effectLst/>
                <a:latin typeface="source-serif-pro"/>
              </a:rPr>
              <a:t>Separate the subject from the body with a blank line</a:t>
            </a:r>
          </a:p>
          <a:p>
            <a:pPr algn="l">
              <a:buFont typeface="Arial" panose="020B0604020202020204" pitchFamily="34" charset="0"/>
              <a:buChar char="•"/>
            </a:pPr>
            <a:r>
              <a:rPr lang="en-GB" sz="2800" b="0" i="0" dirty="0">
                <a:solidFill>
                  <a:srgbClr val="242424"/>
                </a:solidFill>
                <a:effectLst/>
                <a:latin typeface="source-serif-pro"/>
              </a:rPr>
              <a:t>Use the imperative mood in the subject line</a:t>
            </a:r>
          </a:p>
          <a:p>
            <a:pPr algn="l">
              <a:buFont typeface="Arial" panose="020B0604020202020204" pitchFamily="34" charset="0"/>
              <a:buChar char="•"/>
            </a:pPr>
            <a:r>
              <a:rPr lang="en-GB" sz="2800" b="0" i="0" dirty="0">
                <a:solidFill>
                  <a:srgbClr val="242424"/>
                </a:solidFill>
                <a:effectLst/>
                <a:latin typeface="source-serif-pro"/>
              </a:rPr>
              <a:t>Wrap the body at 72 characters</a:t>
            </a:r>
          </a:p>
          <a:p>
            <a:pPr algn="l">
              <a:buFont typeface="Arial" panose="020B0604020202020204" pitchFamily="34" charset="0"/>
              <a:buChar char="•"/>
            </a:pPr>
            <a:r>
              <a:rPr lang="en-GB" sz="2800" b="0" i="0" dirty="0">
                <a:solidFill>
                  <a:srgbClr val="242424"/>
                </a:solidFill>
                <a:effectLst/>
                <a:latin typeface="source-serif-pro"/>
              </a:rPr>
              <a:t>Use the body to explain what and why</a:t>
            </a:r>
          </a:p>
          <a:p>
            <a:endParaRPr lang="en-GB" dirty="0"/>
          </a:p>
        </p:txBody>
      </p:sp>
    </p:spTree>
    <p:extLst>
      <p:ext uri="{BB962C8B-B14F-4D97-AF65-F5344CB8AC3E}">
        <p14:creationId xmlns:p14="http://schemas.microsoft.com/office/powerpoint/2010/main" val="3893007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448DA-0E73-1BBD-4499-8D4FC7F3C4CC}"/>
              </a:ext>
            </a:extLst>
          </p:cNvPr>
          <p:cNvSpPr>
            <a:spLocks noGrp="1"/>
          </p:cNvSpPr>
          <p:nvPr>
            <p:ph type="title"/>
          </p:nvPr>
        </p:nvSpPr>
        <p:spPr>
          <a:xfrm>
            <a:off x="2187363" y="1671569"/>
            <a:ext cx="5801917" cy="2228760"/>
          </a:xfrm>
        </p:spPr>
        <p:txBody>
          <a:bodyPr anchor="b">
            <a:normAutofit/>
          </a:bodyPr>
          <a:lstStyle/>
          <a:p>
            <a:r>
              <a:rPr lang="en-GB" sz="4000"/>
              <a:t>Here is a good place to start</a:t>
            </a:r>
          </a:p>
        </p:txBody>
      </p:sp>
      <p:pic>
        <p:nvPicPr>
          <p:cNvPr id="16" name="Graphic 15" descr="Marker">
            <a:extLst>
              <a:ext uri="{FF2B5EF4-FFF2-40B4-BE49-F238E27FC236}">
                <a16:creationId xmlns:a16="http://schemas.microsoft.com/office/drawing/2014/main" id="{4D00766F-A845-D748-FE64-2D91A80BF1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4" name="Content Placeholder 3">
            <a:extLst>
              <a:ext uri="{FF2B5EF4-FFF2-40B4-BE49-F238E27FC236}">
                <a16:creationId xmlns:a16="http://schemas.microsoft.com/office/drawing/2014/main" id="{F904E794-48EC-417B-5F3F-FC23F1D45E7D}"/>
              </a:ext>
            </a:extLst>
          </p:cNvPr>
          <p:cNvSpPr>
            <a:spLocks noGrp="1"/>
          </p:cNvSpPr>
          <p:nvPr>
            <p:ph idx="1"/>
          </p:nvPr>
        </p:nvSpPr>
        <p:spPr>
          <a:xfrm>
            <a:off x="838200" y="5600397"/>
            <a:ext cx="11353800" cy="1007956"/>
          </a:xfrm>
        </p:spPr>
        <p:txBody>
          <a:bodyPr>
            <a:normAutofit/>
          </a:bodyPr>
          <a:lstStyle/>
          <a:p>
            <a:pPr marL="0" indent="0">
              <a:buNone/>
            </a:pPr>
            <a:r>
              <a:rPr lang="en-GB" sz="4800" dirty="0">
                <a:hlinkClick r:id="rId4"/>
              </a:rPr>
              <a:t>https://udacity.github.io/git-styleguide/</a:t>
            </a:r>
            <a:r>
              <a:rPr lang="en-GB" sz="4800" dirty="0"/>
              <a:t> </a:t>
            </a:r>
          </a:p>
          <a:p>
            <a:pPr marL="0" indent="0">
              <a:buNone/>
            </a:pPr>
            <a:endParaRPr lang="en-GB" sz="4800" dirty="0"/>
          </a:p>
        </p:txBody>
      </p:sp>
      <p:pic>
        <p:nvPicPr>
          <p:cNvPr id="17" name="Graphic 16" descr="Marker">
            <a:extLst>
              <a:ext uri="{FF2B5EF4-FFF2-40B4-BE49-F238E27FC236}">
                <a16:creationId xmlns:a16="http://schemas.microsoft.com/office/drawing/2014/main" id="{E0B099DA-6B75-4C3D-B954-028E771766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2136797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6BE49B-4295-8058-6EA9-58C146C9C3F9}"/>
              </a:ext>
            </a:extLst>
          </p:cNvPr>
          <p:cNvSpPr>
            <a:spLocks noGrp="1"/>
          </p:cNvSpPr>
          <p:nvPr>
            <p:ph type="title"/>
          </p:nvPr>
        </p:nvSpPr>
        <p:spPr>
          <a:xfrm>
            <a:off x="250825" y="308488"/>
            <a:ext cx="6714699" cy="920915"/>
          </a:xfrm>
        </p:spPr>
        <p:txBody>
          <a:bodyPr vert="horz" lIns="91440" tIns="45720" rIns="91440" bIns="45720" rtlCol="0" anchor="b">
            <a:normAutofit/>
          </a:bodyPr>
          <a:lstStyle/>
          <a:p>
            <a:r>
              <a:rPr lang="en-US" sz="4800" kern="1200" dirty="0">
                <a:solidFill>
                  <a:srgbClr val="FFFFFF"/>
                </a:solidFill>
                <a:latin typeface="+mj-lt"/>
                <a:ea typeface="+mj-ea"/>
                <a:cs typeface="+mj-cs"/>
              </a:rPr>
              <a:t>LASTLY</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3A5029-5969-03CD-09EB-371392DFEBC9}"/>
              </a:ext>
            </a:extLst>
          </p:cNvPr>
          <p:cNvSpPr>
            <a:spLocks noGrp="1"/>
          </p:cNvSpPr>
          <p:nvPr>
            <p:ph idx="1"/>
          </p:nvPr>
        </p:nvSpPr>
        <p:spPr>
          <a:xfrm>
            <a:off x="1301655" y="1416425"/>
            <a:ext cx="9588690" cy="4733462"/>
          </a:xfrm>
        </p:spPr>
        <p:txBody>
          <a:bodyPr vert="horz" lIns="91440" tIns="45720" rIns="91440" bIns="45720" rtlCol="0">
            <a:normAutofit fontScale="92500" lnSpcReduction="10000"/>
          </a:bodyPr>
          <a:lstStyle/>
          <a:p>
            <a:pPr marL="0" indent="0" algn="ctr">
              <a:buNone/>
            </a:pPr>
            <a:r>
              <a:rPr lang="en-US" sz="7200" kern="1200" dirty="0">
                <a:solidFill>
                  <a:srgbClr val="FFFFFF"/>
                </a:solidFill>
                <a:latin typeface="+mn-lt"/>
                <a:ea typeface="+mn-ea"/>
                <a:cs typeface="+mn-cs"/>
              </a:rPr>
              <a:t>Don’t use just a </a:t>
            </a:r>
          </a:p>
          <a:p>
            <a:pPr marL="0" indent="0" algn="ctr">
              <a:buNone/>
            </a:pPr>
            <a:br>
              <a:rPr lang="en-US" sz="7200" kern="1200" dirty="0">
                <a:solidFill>
                  <a:srgbClr val="FFFFFF"/>
                </a:solidFill>
                <a:latin typeface="+mn-lt"/>
                <a:ea typeface="+mn-ea"/>
                <a:cs typeface="+mn-cs"/>
              </a:rPr>
            </a:br>
            <a:r>
              <a:rPr lang="en-US" sz="7200" kern="1200" dirty="0">
                <a:solidFill>
                  <a:srgbClr val="FFFFFF"/>
                </a:solidFill>
                <a:latin typeface="+mn-lt"/>
                <a:ea typeface="+mn-ea"/>
                <a:cs typeface="+mn-cs"/>
              </a:rPr>
              <a:t>.</a:t>
            </a:r>
          </a:p>
          <a:p>
            <a:pPr marL="0" indent="0" algn="ctr">
              <a:buNone/>
            </a:pPr>
            <a:br>
              <a:rPr lang="en-US" sz="7200" kern="1200" dirty="0">
                <a:solidFill>
                  <a:srgbClr val="FFFFFF"/>
                </a:solidFill>
                <a:latin typeface="+mn-lt"/>
                <a:ea typeface="+mn-ea"/>
                <a:cs typeface="+mn-cs"/>
              </a:rPr>
            </a:br>
            <a:r>
              <a:rPr lang="en-US" sz="7200" kern="1200" dirty="0">
                <a:solidFill>
                  <a:srgbClr val="FFFFFF"/>
                </a:solidFill>
                <a:latin typeface="+mn-lt"/>
                <a:ea typeface="+mn-ea"/>
                <a:cs typeface="+mn-cs"/>
              </a:rPr>
              <a:t>for your commit message</a:t>
            </a:r>
          </a:p>
        </p:txBody>
      </p:sp>
    </p:spTree>
    <p:extLst>
      <p:ext uri="{BB962C8B-B14F-4D97-AF65-F5344CB8AC3E}">
        <p14:creationId xmlns:p14="http://schemas.microsoft.com/office/powerpoint/2010/main" val="3941810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E8D93-51D7-2B4D-1F6B-C580F6F6EF8D}"/>
              </a:ext>
            </a:extLst>
          </p:cNvPr>
          <p:cNvSpPr txBox="1"/>
          <p:nvPr/>
        </p:nvSpPr>
        <p:spPr>
          <a:xfrm>
            <a:off x="1038687" y="1251751"/>
            <a:ext cx="6374167" cy="2031325"/>
          </a:xfrm>
          <a:prstGeom prst="rect">
            <a:avLst/>
          </a:prstGeom>
          <a:noFill/>
        </p:spPr>
        <p:txBody>
          <a:bodyPr wrap="square" rtlCol="0">
            <a:spAutoFit/>
          </a:bodyPr>
          <a:lstStyle/>
          <a:p>
            <a:r>
              <a:rPr lang="en-GB" dirty="0"/>
              <a:t>Linking to work items and tasks – auto closing </a:t>
            </a:r>
            <a:br>
              <a:rPr lang="en-GB" dirty="0"/>
            </a:br>
            <a:br>
              <a:rPr lang="en-GB" dirty="0"/>
            </a:br>
            <a:r>
              <a:rPr lang="en-GB" dirty="0"/>
              <a:t>Fixes etc</a:t>
            </a:r>
          </a:p>
          <a:p>
            <a:endParaRPr lang="en-GB" dirty="0"/>
          </a:p>
          <a:p>
            <a:r>
              <a:rPr lang="en-GB" dirty="0"/>
              <a:t>Auto generation of Release notes</a:t>
            </a:r>
          </a:p>
          <a:p>
            <a:endParaRPr lang="en-GB" dirty="0"/>
          </a:p>
          <a:p>
            <a:r>
              <a:rPr lang="en-GB" dirty="0"/>
              <a:t>This will be in the 50 minute session and not the 20 minute</a:t>
            </a:r>
          </a:p>
        </p:txBody>
      </p:sp>
    </p:spTree>
    <p:extLst>
      <p:ext uri="{BB962C8B-B14F-4D97-AF65-F5344CB8AC3E}">
        <p14:creationId xmlns:p14="http://schemas.microsoft.com/office/powerpoint/2010/main" val="210615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9DDAB8FE-4424-46AF-A446-6C16613F0D14}"/>
              </a:ext>
            </a:extLst>
          </p:cNvPr>
          <p:cNvSpPr txBox="1"/>
          <p:nvPr/>
        </p:nvSpPr>
        <p:spPr>
          <a:xfrm>
            <a:off x="838200" y="365125"/>
            <a:ext cx="53933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What is Git?</a:t>
            </a:r>
          </a:p>
        </p:txBody>
      </p:sp>
      <p:sp>
        <p:nvSpPr>
          <p:cNvPr id="4" name="TextBox 3">
            <a:extLst>
              <a:ext uri="{FF2B5EF4-FFF2-40B4-BE49-F238E27FC236}">
                <a16:creationId xmlns:a16="http://schemas.microsoft.com/office/drawing/2014/main" id="{AC5A3838-E402-4807-80D8-8D169F0074D4}"/>
              </a:ext>
            </a:extLst>
          </p:cNvPr>
          <p:cNvSpPr txBox="1"/>
          <p:nvPr/>
        </p:nvSpPr>
        <p:spPr>
          <a:xfrm>
            <a:off x="420210" y="1748148"/>
            <a:ext cx="6229340" cy="4351338"/>
          </a:xfrm>
          <a:prstGeom prst="rect">
            <a:avLst/>
          </a:prstGeom>
        </p:spPr>
        <p:txBody>
          <a:bodyPr vert="horz" lIns="91440" tIns="45720" rIns="91440" bIns="45720" rtlCol="0">
            <a:normAutofit/>
          </a:bodyPr>
          <a:lstStyle/>
          <a:p>
            <a:pPr>
              <a:lnSpc>
                <a:spcPct val="90000"/>
              </a:lnSpc>
              <a:spcAft>
                <a:spcPts val="600"/>
              </a:spcAft>
              <a:buSzPct val="87000"/>
            </a:pPr>
            <a:r>
              <a:rPr lang="en-US" sz="4800" dirty="0"/>
              <a:t>Created in 2005 </a:t>
            </a:r>
          </a:p>
          <a:p>
            <a:pPr>
              <a:lnSpc>
                <a:spcPct val="90000"/>
              </a:lnSpc>
              <a:spcAft>
                <a:spcPts val="600"/>
              </a:spcAft>
              <a:buSzPct val="87000"/>
            </a:pPr>
            <a:r>
              <a:rPr lang="en-US" sz="4800" dirty="0"/>
              <a:t>by Linus Torvalds</a:t>
            </a:r>
            <a:r>
              <a:rPr lang="en-US" sz="3200" dirty="0"/>
              <a:t>.</a:t>
            </a:r>
          </a:p>
        </p:txBody>
      </p:sp>
      <p:pic>
        <p:nvPicPr>
          <p:cNvPr id="2" name="Picture 1" descr="Monitors isolated on white background.">
            <a:extLst>
              <a:ext uri="{FF2B5EF4-FFF2-40B4-BE49-F238E27FC236}">
                <a16:creationId xmlns:a16="http://schemas.microsoft.com/office/drawing/2014/main" id="{409A3B7E-704D-49F7-A3D2-8ED5AD635793}"/>
              </a:ext>
            </a:extLst>
          </p:cNvPr>
          <p:cNvPicPr>
            <a:picLocks noChangeAspect="1"/>
          </p:cNvPicPr>
          <p:nvPr/>
        </p:nvPicPr>
        <p:blipFill>
          <a:blip r:embed="rId3"/>
          <a:srcRect l="11380" r="13620"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6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0972D402-B656-E17F-B612-878964902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59" y="3372590"/>
            <a:ext cx="5635413" cy="35221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D3CDB1-72A9-C440-1FB1-D7A470EAF9B1}"/>
              </a:ext>
            </a:extLst>
          </p:cNvPr>
          <p:cNvSpPr txBox="1"/>
          <p:nvPr/>
        </p:nvSpPr>
        <p:spPr>
          <a:xfrm>
            <a:off x="3048000" y="2542492"/>
            <a:ext cx="6096000" cy="369332"/>
          </a:xfrm>
          <a:prstGeom prst="rect">
            <a:avLst/>
          </a:prstGeom>
          <a:noFill/>
        </p:spPr>
        <p:txBody>
          <a:bodyPr wrap="square">
            <a:spAutoFit/>
          </a:bodyPr>
          <a:lstStyle/>
          <a:p>
            <a:r>
              <a:rPr lang="en-GB" b="0" i="0" u="none" strike="noStrike" dirty="0">
                <a:solidFill>
                  <a:srgbClr val="000000"/>
                </a:solidFill>
                <a:effectLst/>
                <a:latin typeface="Aptos" panose="020B0004020202020204" pitchFamily="34" charset="0"/>
              </a:rPr>
              <a:t>Yes that one, the one that created Linux</a:t>
            </a:r>
            <a:r>
              <a:rPr lang="en-GB" b="0" i="0" dirty="0">
                <a:solidFill>
                  <a:srgbClr val="000000"/>
                </a:solidFill>
                <a:effectLst/>
                <a:latin typeface="Aptos" panose="020B0004020202020204" pitchFamily="34" charset="0"/>
              </a:rPr>
              <a:t>​</a:t>
            </a:r>
            <a:endParaRPr lang="en-GB" dirty="0"/>
          </a:p>
        </p:txBody>
      </p:sp>
    </p:spTree>
    <p:extLst>
      <p:ext uri="{BB962C8B-B14F-4D97-AF65-F5344CB8AC3E}">
        <p14:creationId xmlns:p14="http://schemas.microsoft.com/office/powerpoint/2010/main" val="184819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t_workflow">
            <a:extLst>
              <a:ext uri="{FF2B5EF4-FFF2-40B4-BE49-F238E27FC236}">
                <a16:creationId xmlns:a16="http://schemas.microsoft.com/office/drawing/2014/main" id="{0AFA2858-02D2-9705-EB91-243C7531A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88" y="1294410"/>
            <a:ext cx="11360616" cy="3382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408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D9DCB4-1E54-CCC9-3952-FD9E1CD22C63}"/>
              </a:ext>
            </a:extLst>
          </p:cNvPr>
          <p:cNvSpPr txBox="1"/>
          <p:nvPr/>
        </p:nvSpPr>
        <p:spPr>
          <a:xfrm>
            <a:off x="748560" y="817458"/>
            <a:ext cx="9271740" cy="4524315"/>
          </a:xfrm>
          <a:prstGeom prst="rect">
            <a:avLst/>
          </a:prstGeom>
          <a:noFill/>
        </p:spPr>
        <p:txBody>
          <a:bodyPr wrap="square">
            <a:spAutoFit/>
          </a:bodyPr>
          <a:lstStyle/>
          <a:p>
            <a:r>
              <a:rPr lang="en-GB" sz="4800" b="0" i="0" dirty="0">
                <a:solidFill>
                  <a:srgbClr val="3B383E"/>
                </a:solidFill>
                <a:effectLst/>
                <a:latin typeface="Overpass"/>
              </a:rPr>
              <a:t>The power of version control systems like Git lies in merging many code changes from multiple developers smoothly while documenting the entire timeline and context.</a:t>
            </a:r>
            <a:endParaRPr lang="en-GB" sz="4800" dirty="0"/>
          </a:p>
        </p:txBody>
      </p:sp>
    </p:spTree>
    <p:extLst>
      <p:ext uri="{BB962C8B-B14F-4D97-AF65-F5344CB8AC3E}">
        <p14:creationId xmlns:p14="http://schemas.microsoft.com/office/powerpoint/2010/main" val="4106237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5A6E099-E116-D751-2051-C909C960263A}"/>
              </a:ext>
            </a:extLst>
          </p:cNvPr>
          <p:cNvSpPr txBox="1"/>
          <p:nvPr/>
        </p:nvSpPr>
        <p:spPr>
          <a:xfrm>
            <a:off x="6194716" y="739978"/>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0" i="0">
                <a:effectLst/>
                <a:latin typeface="+mj-lt"/>
                <a:ea typeface="+mj-ea"/>
                <a:cs typeface="+mj-cs"/>
              </a:rPr>
              <a:t>What is a Commit?</a:t>
            </a:r>
          </a:p>
        </p:txBody>
      </p:sp>
      <p:sp>
        <p:nvSpPr>
          <p:cNvPr id="2057" name="Freeform: Shape 2056">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Freeform: Shape 2058">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061" name="Freeform: Shape 2060">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3" name="Freeform: Shape 2062">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65" name="Freeform: Shape 2064">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2050" name="Picture 2" descr="A close-up of a cartoon&#10;&#10;Description automatically generated">
            <a:extLst>
              <a:ext uri="{FF2B5EF4-FFF2-40B4-BE49-F238E27FC236}">
                <a16:creationId xmlns:a16="http://schemas.microsoft.com/office/drawing/2014/main" id="{79CC44BD-1EB9-C282-E81D-1449FDC12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917" r="-2" b="-2"/>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2067" name="Freeform: Shape 2066">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292471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B518D39AE23F2408ED26542C83471EF" ma:contentTypeVersion="11" ma:contentTypeDescription="Create a new document." ma:contentTypeScope="" ma:versionID="271a8c8c7c149ef5b49af3f5a65ccaa5">
  <xsd:schema xmlns:xsd="http://www.w3.org/2001/XMLSchema" xmlns:xs="http://www.w3.org/2001/XMLSchema" xmlns:p="http://schemas.microsoft.com/office/2006/metadata/properties" xmlns:ns2="cc5525b4-ddb6-404d-8e07-62efc91426a7" xmlns:ns3="fdcfc7ad-d80e-4cf1-a2fc-9403f70e9e3d" targetNamespace="http://schemas.microsoft.com/office/2006/metadata/properties" ma:root="true" ma:fieldsID="157cddb17c37f8e2dd0c9083b6d41bc9" ns2:_="" ns3:_="">
    <xsd:import namespace="cc5525b4-ddb6-404d-8e07-62efc91426a7"/>
    <xsd:import namespace="fdcfc7ad-d80e-4cf1-a2fc-9403f70e9e3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5525b4-ddb6-404d-8e07-62efc91426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bb40fd5-b44c-4db0-a6b0-542a5255590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cfc7ad-d80e-4cf1-a2fc-9403f70e9e3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ee6068a-1635-4567-853b-943d89431610}" ma:internalName="TaxCatchAll" ma:showField="CatchAllData" ma:web="fdcfc7ad-d80e-4cf1-a2fc-9403f70e9e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dcfc7ad-d80e-4cf1-a2fc-9403f70e9e3d" xsi:nil="true"/>
    <lcf76f155ced4ddcb4097134ff3c332f xmlns="cc5525b4-ddb6-404d-8e07-62efc91426a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1BAC4F8-D467-4BD6-A037-CFF1C53D5552}">
  <ds:schemaRefs>
    <ds:schemaRef ds:uri="http://schemas.microsoft.com/sharepoint/v3/contenttype/forms"/>
  </ds:schemaRefs>
</ds:datastoreItem>
</file>

<file path=customXml/itemProps2.xml><?xml version="1.0" encoding="utf-8"?>
<ds:datastoreItem xmlns:ds="http://schemas.openxmlformats.org/officeDocument/2006/customXml" ds:itemID="{DC4C8568-E5D1-4C0A-B134-283553A3E9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5525b4-ddb6-404d-8e07-62efc91426a7"/>
    <ds:schemaRef ds:uri="fdcfc7ad-d80e-4cf1-a2fc-9403f70e9e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971DDF-005F-4629-9CBA-2ED21AA7968E}">
  <ds:schemaRefs>
    <ds:schemaRef ds:uri="http://schemas.microsoft.com/office/2006/metadata/properties"/>
    <ds:schemaRef ds:uri="http://schemas.microsoft.com/office/infopath/2007/PartnerControls"/>
    <ds:schemaRef ds:uri="fdcfc7ad-d80e-4cf1-a2fc-9403f70e9e3d"/>
    <ds:schemaRef ds:uri="cc5525b4-ddb6-404d-8e07-62efc91426a7"/>
  </ds:schemaRefs>
</ds:datastoreItem>
</file>

<file path=docProps/app.xml><?xml version="1.0" encoding="utf-8"?>
<Properties xmlns="http://schemas.openxmlformats.org/officeDocument/2006/extended-properties" xmlns:vt="http://schemas.openxmlformats.org/officeDocument/2006/docPropsVTypes">
  <TotalTime>0</TotalTime>
  <Words>1772</Words>
  <Application>Microsoft Office PowerPoint</Application>
  <PresentationFormat>Widescreen</PresentationFormat>
  <Paragraphs>228</Paragraphs>
  <Slides>57</Slides>
  <Notes>37</Notes>
  <HiddenSlides>7</HiddenSlides>
  <MMClips>2</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57</vt:i4>
      </vt:variant>
    </vt:vector>
  </HeadingPairs>
  <TitlesOfParts>
    <vt:vector size="72" baseType="lpstr">
      <vt:lpstr>-apple-system</vt:lpstr>
      <vt:lpstr>Aptos</vt:lpstr>
      <vt:lpstr>Aptos Display</vt:lpstr>
      <vt:lpstr>Arial</vt:lpstr>
      <vt:lpstr>Bebas Neue</vt:lpstr>
      <vt:lpstr>Calibri</vt:lpstr>
      <vt:lpstr>Consolas</vt:lpstr>
      <vt:lpstr>Overpass</vt:lpstr>
      <vt:lpstr>sohne</vt:lpstr>
      <vt:lpstr>Source Sans Pro</vt:lpstr>
      <vt:lpstr>source-serif-pro</vt:lpstr>
      <vt:lpstr>Wingdings</vt:lpstr>
      <vt:lpstr>Office Theme</vt:lpstr>
      <vt:lpstr>1_Office Theme</vt:lpstr>
      <vt:lpstr>2_Office Theme</vt:lpstr>
      <vt:lpstr>What makes a good commit? Good Practices for Data Professionals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shouldn’t a commit message contain? </vt:lpstr>
      <vt:lpstr>PowerPoint Presentation</vt:lpstr>
      <vt:lpstr>Should not describe   “What changed” </vt:lpstr>
      <vt:lpstr>PowerPoint Presentation</vt:lpstr>
      <vt:lpstr>PowerPoint Presentation</vt:lpstr>
      <vt:lpstr>A commit message should</vt:lpstr>
      <vt:lpstr>You  JUST  said</vt:lpstr>
      <vt:lpstr>A commit message should Show</vt:lpstr>
      <vt:lpstr>A commit message should Show</vt:lpstr>
      <vt:lpstr>A commit message should</vt:lpstr>
      <vt:lpstr>What is a commit message for?</vt:lpstr>
      <vt:lpstr>Peer Review and  Pull Request</vt:lpstr>
      <vt:lpstr>Collaboration</vt:lpstr>
      <vt:lpstr>What else is a commit message useful for? </vt:lpstr>
      <vt:lpstr>PowerPoint Presentation</vt:lpstr>
      <vt:lpstr>PowerPoint Presentation</vt:lpstr>
      <vt:lpstr>PowerPoint Presentation</vt:lpstr>
      <vt:lpstr>PowerPoint Presentation</vt:lpstr>
      <vt:lpstr>PowerPoint Presentation</vt:lpstr>
      <vt:lpstr>PowerPoint Presentation</vt:lpstr>
      <vt:lpstr>That was all very serious and for work it is important </vt:lpstr>
      <vt:lpstr>You can have fun as well </vt:lpstr>
      <vt:lpstr>PowerPoint Presentation</vt:lpstr>
      <vt:lpstr>PowerPoint Presentation</vt:lpstr>
      <vt:lpstr>PowerPoint Presentation</vt:lpstr>
      <vt:lpstr>PowerPoint Presentation</vt:lpstr>
      <vt:lpstr>PowerPoint Presentation</vt:lpstr>
      <vt:lpstr>Working in a team</vt:lpstr>
      <vt:lpstr>What Does a commit message look like?</vt:lpstr>
      <vt:lpstr>What Does a commit message look like?</vt:lpstr>
      <vt:lpstr>What Does a commit message look like?</vt:lpstr>
      <vt:lpstr>What Does a commit message look like?</vt:lpstr>
      <vt:lpstr>Clear and Concise Message</vt:lpstr>
      <vt:lpstr>Some Other Suggestions</vt:lpstr>
      <vt:lpstr>Here is a good place to start</vt:lpstr>
      <vt:lpstr>LASTLY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 Sewell</dc:creator>
  <cp:lastModifiedBy>Rob Sewell</cp:lastModifiedBy>
  <cp:revision>4</cp:revision>
  <dcterms:created xsi:type="dcterms:W3CDTF">2024-09-05T16:31:53Z</dcterms:created>
  <dcterms:modified xsi:type="dcterms:W3CDTF">2024-09-13T14:04:50Z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0x0101008B518D39AE23F2408ED26542C83471EF</vt:lpwstr>
  </property>
  <property fmtid="{D5CDD505-2E9C-101B-9397-08002B2CF9AE}" pid="3" name="MediaServiceImageTags">
    <vt:lpwstr/>
  </property>
</Properties>
</file>